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Lst>
  <p:notesMasterIdLst>
    <p:notesMasterId r:id="rId35"/>
  </p:notesMasterIdLst>
  <p:sldIdLst>
    <p:sldId id="257" r:id="rId2"/>
    <p:sldId id="258" r:id="rId3"/>
    <p:sldId id="256" r:id="rId4"/>
    <p:sldId id="259" r:id="rId5"/>
    <p:sldId id="261" r:id="rId6"/>
    <p:sldId id="262" r:id="rId7"/>
    <p:sldId id="263" r:id="rId8"/>
    <p:sldId id="264" r:id="rId9"/>
    <p:sldId id="265" r:id="rId10"/>
    <p:sldId id="293" r:id="rId11"/>
    <p:sldId id="267" r:id="rId12"/>
    <p:sldId id="292" r:id="rId13"/>
    <p:sldId id="269" r:id="rId14"/>
    <p:sldId id="270" r:id="rId15"/>
    <p:sldId id="271" r:id="rId16"/>
    <p:sldId id="294" r:id="rId17"/>
    <p:sldId id="272"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D99B29-6A65-4686-BB6D-EF21BB7E4E74}"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E402832C-E182-42CE-AF0F-710E8CADEDD2}">
      <dgm:prSet phldrT="[Text]"/>
      <dgm:spPr/>
      <dgm:t>
        <a:bodyPr/>
        <a:lstStyle/>
        <a:p>
          <a:r>
            <a:rPr lang="en-US" b="1" dirty="0">
              <a:latin typeface="Times New Roman" panose="02020603050405020304" pitchFamily="18" charset="0"/>
              <a:cs typeface="Times New Roman" panose="02020603050405020304" pitchFamily="18" charset="0"/>
            </a:rPr>
            <a:t>Team Members</a:t>
          </a:r>
          <a:endParaRPr lang="en-US" b="0" dirty="0">
            <a:latin typeface="Times New Roman" panose="02020603050405020304" pitchFamily="18" charset="0"/>
            <a:cs typeface="Times New Roman" panose="02020603050405020304" pitchFamily="18" charset="0"/>
          </a:endParaRPr>
        </a:p>
      </dgm:t>
    </dgm:pt>
    <dgm:pt modelId="{482DCE02-71F8-481F-A0C0-3D7494714F5A}" type="parTrans" cxnId="{DBEE82E6-B53C-4427-BEC5-6F2357E58B4A}">
      <dgm:prSet/>
      <dgm:spPr/>
      <dgm:t>
        <a:bodyPr/>
        <a:lstStyle/>
        <a:p>
          <a:endParaRPr lang="en-US"/>
        </a:p>
      </dgm:t>
    </dgm:pt>
    <dgm:pt modelId="{AE69A4B6-292E-4246-AF18-BC32B70F722A}" type="sibTrans" cxnId="{DBEE82E6-B53C-4427-BEC5-6F2357E58B4A}">
      <dgm:prSet/>
      <dgm:spPr/>
      <dgm:t>
        <a:bodyPr/>
        <a:lstStyle/>
        <a:p>
          <a:endParaRPr lang="en-US"/>
        </a:p>
      </dgm:t>
    </dgm:pt>
    <dgm:pt modelId="{0617FE33-DD62-42A1-B241-793DD8FA500C}">
      <dgm:prSet/>
      <dgm:spPr/>
      <dgm:t>
        <a:bodyPr/>
        <a:lstStyle/>
        <a:p>
          <a:r>
            <a:rPr lang="en-US" dirty="0" err="1">
              <a:latin typeface="Times New Roman" panose="02020603050405020304" pitchFamily="18" charset="0"/>
              <a:cs typeface="Times New Roman" panose="02020603050405020304" pitchFamily="18" charset="0"/>
            </a:rPr>
            <a:t>Fady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Micheal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Hezkial</a:t>
          </a:r>
          <a:r>
            <a:rPr lang="en-US" dirty="0">
              <a:latin typeface="Times New Roman" panose="02020603050405020304" pitchFamily="18" charset="0"/>
              <a:cs typeface="Times New Roman" panose="02020603050405020304" pitchFamily="18" charset="0"/>
            </a:rPr>
            <a:t> Abdallah.</a:t>
          </a:r>
        </a:p>
      </dgm:t>
    </dgm:pt>
    <dgm:pt modelId="{E6696B93-4C87-42FD-ABAA-A326138506FC}" type="parTrans" cxnId="{1FE970DD-239F-4BED-91EE-D15C9C9A8768}">
      <dgm:prSet/>
      <dgm:spPr/>
      <dgm:t>
        <a:bodyPr/>
        <a:lstStyle/>
        <a:p>
          <a:endParaRPr lang="en-US"/>
        </a:p>
      </dgm:t>
    </dgm:pt>
    <dgm:pt modelId="{8718ECA7-D839-4EA0-838D-8828163E203C}" type="sibTrans" cxnId="{1FE970DD-239F-4BED-91EE-D15C9C9A8768}">
      <dgm:prSet/>
      <dgm:spPr/>
      <dgm:t>
        <a:bodyPr/>
        <a:lstStyle/>
        <a:p>
          <a:endParaRPr lang="en-US"/>
        </a:p>
      </dgm:t>
    </dgm:pt>
    <dgm:pt modelId="{0404B14B-D078-4574-B88B-444DF1B801FD}">
      <dgm:prSet/>
      <dgm:spPr/>
      <dgm:t>
        <a:bodyPr/>
        <a:lstStyle/>
        <a:p>
          <a:r>
            <a:rPr lang="en-US" dirty="0">
              <a:latin typeface="Times New Roman" panose="02020603050405020304" pitchFamily="18" charset="0"/>
              <a:cs typeface="Times New Roman" panose="02020603050405020304" pitchFamily="18" charset="0"/>
            </a:rPr>
            <a:t>Momen Bishr Mohammed Abdelhamed.</a:t>
          </a:r>
        </a:p>
      </dgm:t>
    </dgm:pt>
    <dgm:pt modelId="{88890FDD-6C2B-4D00-AF9F-01F6E62495E1}" type="parTrans" cxnId="{45B2748C-7A15-4978-A10D-EB435C7197C7}">
      <dgm:prSet/>
      <dgm:spPr/>
      <dgm:t>
        <a:bodyPr/>
        <a:lstStyle/>
        <a:p>
          <a:endParaRPr lang="en-US"/>
        </a:p>
      </dgm:t>
    </dgm:pt>
    <dgm:pt modelId="{72675C21-8CA0-40C2-B9AB-713E5A6D108E}" type="sibTrans" cxnId="{45B2748C-7A15-4978-A10D-EB435C7197C7}">
      <dgm:prSet/>
      <dgm:spPr/>
      <dgm:t>
        <a:bodyPr/>
        <a:lstStyle/>
        <a:p>
          <a:endParaRPr lang="en-US"/>
        </a:p>
      </dgm:t>
    </dgm:pt>
    <dgm:pt modelId="{E8AD327F-B210-4342-A002-8AEB322DADDD}">
      <dgm:prSet/>
      <dgm:spPr/>
      <dgm:t>
        <a:bodyPr/>
        <a:lstStyle/>
        <a:p>
          <a:r>
            <a:rPr lang="en-US" dirty="0">
              <a:latin typeface="Times New Roman" panose="02020603050405020304" pitchFamily="18" charset="0"/>
              <a:cs typeface="Times New Roman" panose="02020603050405020304" pitchFamily="18" charset="0"/>
            </a:rPr>
            <a:t>Mohamed Abdelhaleem Abdelhaleem Ahmed.</a:t>
          </a:r>
        </a:p>
      </dgm:t>
    </dgm:pt>
    <dgm:pt modelId="{263EF40B-BD0D-4C53-BDD6-929AD6A98ED7}" type="parTrans" cxnId="{A53FCEC8-01A8-482D-8329-FD40A5FE4472}">
      <dgm:prSet/>
      <dgm:spPr/>
      <dgm:t>
        <a:bodyPr/>
        <a:lstStyle/>
        <a:p>
          <a:endParaRPr lang="en-US"/>
        </a:p>
      </dgm:t>
    </dgm:pt>
    <dgm:pt modelId="{67ED5675-EC92-4ADF-8BFD-C93BD0329E00}" type="sibTrans" cxnId="{A53FCEC8-01A8-482D-8329-FD40A5FE4472}">
      <dgm:prSet/>
      <dgm:spPr/>
      <dgm:t>
        <a:bodyPr/>
        <a:lstStyle/>
        <a:p>
          <a:endParaRPr lang="en-US"/>
        </a:p>
      </dgm:t>
    </dgm:pt>
    <dgm:pt modelId="{C2D5D768-4A60-4D6A-AB1C-DCFE49FCF0F8}">
      <dgm:prSet/>
      <dgm:spPr/>
      <dgm:t>
        <a:bodyPr/>
        <a:lstStyle/>
        <a:p>
          <a:r>
            <a:rPr lang="en-US" dirty="0">
              <a:latin typeface="Times New Roman" panose="02020603050405020304" pitchFamily="18" charset="0"/>
              <a:cs typeface="Times New Roman" panose="02020603050405020304" pitchFamily="18" charset="0"/>
            </a:rPr>
            <a:t>Shehab Mohamed </a:t>
          </a:r>
          <a:r>
            <a:rPr lang="en-US" dirty="0" err="1">
              <a:latin typeface="Times New Roman" panose="02020603050405020304" pitchFamily="18" charset="0"/>
              <a:cs typeface="Times New Roman" panose="02020603050405020304" pitchFamily="18" charset="0"/>
            </a:rPr>
            <a:t>Mohamed</a:t>
          </a:r>
          <a:r>
            <a:rPr lang="en-US" dirty="0">
              <a:latin typeface="Times New Roman" panose="02020603050405020304" pitchFamily="18" charset="0"/>
              <a:cs typeface="Times New Roman" panose="02020603050405020304" pitchFamily="18" charset="0"/>
            </a:rPr>
            <a:t> Omara.</a:t>
          </a:r>
        </a:p>
      </dgm:t>
    </dgm:pt>
    <dgm:pt modelId="{5F252273-DC94-4ED7-91ED-5E4884C92356}" type="parTrans" cxnId="{1BE668B7-EB63-4C2D-9463-8A3880775735}">
      <dgm:prSet/>
      <dgm:spPr/>
      <dgm:t>
        <a:bodyPr/>
        <a:lstStyle/>
        <a:p>
          <a:endParaRPr lang="en-US"/>
        </a:p>
      </dgm:t>
    </dgm:pt>
    <dgm:pt modelId="{AB869A09-C733-4EB4-9132-A6F11050138C}" type="sibTrans" cxnId="{1BE668B7-EB63-4C2D-9463-8A3880775735}">
      <dgm:prSet/>
      <dgm:spPr/>
      <dgm:t>
        <a:bodyPr/>
        <a:lstStyle/>
        <a:p>
          <a:endParaRPr lang="en-US"/>
        </a:p>
      </dgm:t>
    </dgm:pt>
    <dgm:pt modelId="{A33F1438-660C-4233-96B4-A894EAD3AC88}">
      <dgm:prSet phldrT="[Text]"/>
      <dgm:spPr/>
      <dgm:t>
        <a:bodyPr/>
        <a:lstStyle/>
        <a:p>
          <a:r>
            <a:rPr lang="en-US" dirty="0">
              <a:latin typeface="Times New Roman" panose="02020603050405020304" pitchFamily="18" charset="0"/>
              <a:cs typeface="Times New Roman" panose="02020603050405020304" pitchFamily="18" charset="0"/>
            </a:rPr>
            <a:t>Mohammed Ismail Nasrallah Abdelrahman.</a:t>
          </a:r>
        </a:p>
      </dgm:t>
    </dgm:pt>
    <dgm:pt modelId="{24563F2A-FB76-4C8E-AC2E-52065F6F71AB}" type="sibTrans" cxnId="{3D74D091-A45F-4CFC-8F07-6AB6046DE175}">
      <dgm:prSet/>
      <dgm:spPr/>
      <dgm:t>
        <a:bodyPr/>
        <a:lstStyle/>
        <a:p>
          <a:endParaRPr lang="en-US"/>
        </a:p>
      </dgm:t>
    </dgm:pt>
    <dgm:pt modelId="{B5AC5E0F-6CBE-49D0-AEF1-D428B039C94F}" type="parTrans" cxnId="{3D74D091-A45F-4CFC-8F07-6AB6046DE175}">
      <dgm:prSet/>
      <dgm:spPr/>
      <dgm:t>
        <a:bodyPr/>
        <a:lstStyle/>
        <a:p>
          <a:endParaRPr lang="en-US"/>
        </a:p>
      </dgm:t>
    </dgm:pt>
    <dgm:pt modelId="{038A4CF1-481D-453A-B1AB-0D877DF8C215}" type="pres">
      <dgm:prSet presAssocID="{12D99B29-6A65-4686-BB6D-EF21BB7E4E74}" presName="linear" presStyleCnt="0">
        <dgm:presLayoutVars>
          <dgm:dir/>
          <dgm:animLvl val="lvl"/>
          <dgm:resizeHandles val="exact"/>
        </dgm:presLayoutVars>
      </dgm:prSet>
      <dgm:spPr/>
      <dgm:t>
        <a:bodyPr/>
        <a:lstStyle/>
        <a:p>
          <a:endParaRPr lang="en-US"/>
        </a:p>
      </dgm:t>
    </dgm:pt>
    <dgm:pt modelId="{207C84C3-5870-4EF3-8932-CE5B74411519}" type="pres">
      <dgm:prSet presAssocID="{E402832C-E182-42CE-AF0F-710E8CADEDD2}" presName="parentLin" presStyleCnt="0"/>
      <dgm:spPr/>
      <dgm:t>
        <a:bodyPr/>
        <a:lstStyle/>
        <a:p>
          <a:endParaRPr lang="en-US"/>
        </a:p>
      </dgm:t>
    </dgm:pt>
    <dgm:pt modelId="{C64C675F-9BF2-452A-BF52-DCA9956F380C}" type="pres">
      <dgm:prSet presAssocID="{E402832C-E182-42CE-AF0F-710E8CADEDD2}" presName="parentLeftMargin" presStyleLbl="node1" presStyleIdx="0" presStyleCnt="6"/>
      <dgm:spPr/>
      <dgm:t>
        <a:bodyPr/>
        <a:lstStyle/>
        <a:p>
          <a:endParaRPr lang="en-US"/>
        </a:p>
      </dgm:t>
    </dgm:pt>
    <dgm:pt modelId="{225C282A-92D4-4911-AD3A-2F2CB1DE4CFB}" type="pres">
      <dgm:prSet presAssocID="{E402832C-E182-42CE-AF0F-710E8CADEDD2}" presName="parentText" presStyleLbl="node1" presStyleIdx="0" presStyleCnt="6">
        <dgm:presLayoutVars>
          <dgm:chMax val="0"/>
          <dgm:bulletEnabled val="1"/>
        </dgm:presLayoutVars>
      </dgm:prSet>
      <dgm:spPr/>
      <dgm:t>
        <a:bodyPr/>
        <a:lstStyle/>
        <a:p>
          <a:endParaRPr lang="en-US"/>
        </a:p>
      </dgm:t>
    </dgm:pt>
    <dgm:pt modelId="{45D2721B-78BD-448B-A97B-B81EEB376EFD}" type="pres">
      <dgm:prSet presAssocID="{E402832C-E182-42CE-AF0F-710E8CADEDD2}" presName="negativeSpace" presStyleCnt="0"/>
      <dgm:spPr/>
      <dgm:t>
        <a:bodyPr/>
        <a:lstStyle/>
        <a:p>
          <a:endParaRPr lang="en-US"/>
        </a:p>
      </dgm:t>
    </dgm:pt>
    <dgm:pt modelId="{C9E5A20E-5EC2-49D7-B59D-CA0D5E362E74}" type="pres">
      <dgm:prSet presAssocID="{E402832C-E182-42CE-AF0F-710E8CADEDD2}" presName="childText" presStyleLbl="conFgAcc1" presStyleIdx="0" presStyleCnt="6">
        <dgm:presLayoutVars>
          <dgm:bulletEnabled val="1"/>
        </dgm:presLayoutVars>
      </dgm:prSet>
      <dgm:spPr/>
      <dgm:t>
        <a:bodyPr/>
        <a:lstStyle/>
        <a:p>
          <a:endParaRPr lang="en-US"/>
        </a:p>
      </dgm:t>
    </dgm:pt>
    <dgm:pt modelId="{57482DF1-83B9-4DBB-B9EC-CB6EF4370C77}" type="pres">
      <dgm:prSet presAssocID="{AE69A4B6-292E-4246-AF18-BC32B70F722A}" presName="spaceBetweenRectangles" presStyleCnt="0"/>
      <dgm:spPr/>
      <dgm:t>
        <a:bodyPr/>
        <a:lstStyle/>
        <a:p>
          <a:endParaRPr lang="en-US"/>
        </a:p>
      </dgm:t>
    </dgm:pt>
    <dgm:pt modelId="{6C1CDBB5-799A-4CAD-B5FC-DA7397E5361C}" type="pres">
      <dgm:prSet presAssocID="{A33F1438-660C-4233-96B4-A894EAD3AC88}" presName="parentLin" presStyleCnt="0"/>
      <dgm:spPr/>
      <dgm:t>
        <a:bodyPr/>
        <a:lstStyle/>
        <a:p>
          <a:endParaRPr lang="en-US"/>
        </a:p>
      </dgm:t>
    </dgm:pt>
    <dgm:pt modelId="{96A4A576-2546-4F09-BA06-0DE001EC32F4}" type="pres">
      <dgm:prSet presAssocID="{A33F1438-660C-4233-96B4-A894EAD3AC88}" presName="parentLeftMargin" presStyleLbl="node1" presStyleIdx="0" presStyleCnt="6"/>
      <dgm:spPr/>
      <dgm:t>
        <a:bodyPr/>
        <a:lstStyle/>
        <a:p>
          <a:endParaRPr lang="en-US"/>
        </a:p>
      </dgm:t>
    </dgm:pt>
    <dgm:pt modelId="{B4118F36-9EFF-4831-AAA6-9284E0FF5509}" type="pres">
      <dgm:prSet presAssocID="{A33F1438-660C-4233-96B4-A894EAD3AC88}" presName="parentText" presStyleLbl="node1" presStyleIdx="1" presStyleCnt="6">
        <dgm:presLayoutVars>
          <dgm:chMax val="0"/>
          <dgm:bulletEnabled val="1"/>
        </dgm:presLayoutVars>
      </dgm:prSet>
      <dgm:spPr/>
      <dgm:t>
        <a:bodyPr/>
        <a:lstStyle/>
        <a:p>
          <a:endParaRPr lang="en-US"/>
        </a:p>
      </dgm:t>
    </dgm:pt>
    <dgm:pt modelId="{5B4F6AA8-7869-4C57-A252-82609811F433}" type="pres">
      <dgm:prSet presAssocID="{A33F1438-660C-4233-96B4-A894EAD3AC88}" presName="negativeSpace" presStyleCnt="0"/>
      <dgm:spPr/>
      <dgm:t>
        <a:bodyPr/>
        <a:lstStyle/>
        <a:p>
          <a:endParaRPr lang="en-US"/>
        </a:p>
      </dgm:t>
    </dgm:pt>
    <dgm:pt modelId="{CEDE6488-D769-480C-AD7C-246F8934F9F6}" type="pres">
      <dgm:prSet presAssocID="{A33F1438-660C-4233-96B4-A894EAD3AC88}" presName="childText" presStyleLbl="conFgAcc1" presStyleIdx="1" presStyleCnt="6">
        <dgm:presLayoutVars>
          <dgm:bulletEnabled val="1"/>
        </dgm:presLayoutVars>
      </dgm:prSet>
      <dgm:spPr/>
      <dgm:t>
        <a:bodyPr/>
        <a:lstStyle/>
        <a:p>
          <a:endParaRPr lang="en-US"/>
        </a:p>
      </dgm:t>
    </dgm:pt>
    <dgm:pt modelId="{1B7BE59E-ACF6-423E-BF51-1605D19D882D}" type="pres">
      <dgm:prSet presAssocID="{24563F2A-FB76-4C8E-AC2E-52065F6F71AB}" presName="spaceBetweenRectangles" presStyleCnt="0"/>
      <dgm:spPr/>
      <dgm:t>
        <a:bodyPr/>
        <a:lstStyle/>
        <a:p>
          <a:endParaRPr lang="en-US"/>
        </a:p>
      </dgm:t>
    </dgm:pt>
    <dgm:pt modelId="{EF7DFB35-724C-4BDB-9189-EFFA374911E7}" type="pres">
      <dgm:prSet presAssocID="{C2D5D768-4A60-4D6A-AB1C-DCFE49FCF0F8}" presName="parentLin" presStyleCnt="0"/>
      <dgm:spPr/>
      <dgm:t>
        <a:bodyPr/>
        <a:lstStyle/>
        <a:p>
          <a:endParaRPr lang="en-US"/>
        </a:p>
      </dgm:t>
    </dgm:pt>
    <dgm:pt modelId="{CAE98E22-F0DA-4407-9A0E-260BBBA25C9B}" type="pres">
      <dgm:prSet presAssocID="{C2D5D768-4A60-4D6A-AB1C-DCFE49FCF0F8}" presName="parentLeftMargin" presStyleLbl="node1" presStyleIdx="1" presStyleCnt="6"/>
      <dgm:spPr/>
      <dgm:t>
        <a:bodyPr/>
        <a:lstStyle/>
        <a:p>
          <a:endParaRPr lang="en-US"/>
        </a:p>
      </dgm:t>
    </dgm:pt>
    <dgm:pt modelId="{7BA34F9C-5A2C-4EE4-8370-A71787A3C0EA}" type="pres">
      <dgm:prSet presAssocID="{C2D5D768-4A60-4D6A-AB1C-DCFE49FCF0F8}" presName="parentText" presStyleLbl="node1" presStyleIdx="2" presStyleCnt="6">
        <dgm:presLayoutVars>
          <dgm:chMax val="0"/>
          <dgm:bulletEnabled val="1"/>
        </dgm:presLayoutVars>
      </dgm:prSet>
      <dgm:spPr/>
      <dgm:t>
        <a:bodyPr/>
        <a:lstStyle/>
        <a:p>
          <a:endParaRPr lang="en-US"/>
        </a:p>
      </dgm:t>
    </dgm:pt>
    <dgm:pt modelId="{195C448B-BE31-46E8-A62B-F53718EF1702}" type="pres">
      <dgm:prSet presAssocID="{C2D5D768-4A60-4D6A-AB1C-DCFE49FCF0F8}" presName="negativeSpace" presStyleCnt="0"/>
      <dgm:spPr/>
      <dgm:t>
        <a:bodyPr/>
        <a:lstStyle/>
        <a:p>
          <a:endParaRPr lang="en-US"/>
        </a:p>
      </dgm:t>
    </dgm:pt>
    <dgm:pt modelId="{C5E6F0BF-58A7-4F9B-9DCB-967F3398032B}" type="pres">
      <dgm:prSet presAssocID="{C2D5D768-4A60-4D6A-AB1C-DCFE49FCF0F8}" presName="childText" presStyleLbl="conFgAcc1" presStyleIdx="2" presStyleCnt="6">
        <dgm:presLayoutVars>
          <dgm:bulletEnabled val="1"/>
        </dgm:presLayoutVars>
      </dgm:prSet>
      <dgm:spPr/>
      <dgm:t>
        <a:bodyPr/>
        <a:lstStyle/>
        <a:p>
          <a:endParaRPr lang="en-US"/>
        </a:p>
      </dgm:t>
    </dgm:pt>
    <dgm:pt modelId="{89D3F37B-8238-4530-9E76-287CCDFBFB9B}" type="pres">
      <dgm:prSet presAssocID="{AB869A09-C733-4EB4-9132-A6F11050138C}" presName="spaceBetweenRectangles" presStyleCnt="0"/>
      <dgm:spPr/>
      <dgm:t>
        <a:bodyPr/>
        <a:lstStyle/>
        <a:p>
          <a:endParaRPr lang="en-US"/>
        </a:p>
      </dgm:t>
    </dgm:pt>
    <dgm:pt modelId="{316C7691-943A-443A-B697-D539E4A47C0A}" type="pres">
      <dgm:prSet presAssocID="{0617FE33-DD62-42A1-B241-793DD8FA500C}" presName="parentLin" presStyleCnt="0"/>
      <dgm:spPr/>
      <dgm:t>
        <a:bodyPr/>
        <a:lstStyle/>
        <a:p>
          <a:endParaRPr lang="en-US"/>
        </a:p>
      </dgm:t>
    </dgm:pt>
    <dgm:pt modelId="{EEF84513-8260-4F6A-BB3E-92C2800C8952}" type="pres">
      <dgm:prSet presAssocID="{0617FE33-DD62-42A1-B241-793DD8FA500C}" presName="parentLeftMargin" presStyleLbl="node1" presStyleIdx="2" presStyleCnt="6"/>
      <dgm:spPr/>
      <dgm:t>
        <a:bodyPr/>
        <a:lstStyle/>
        <a:p>
          <a:endParaRPr lang="en-US"/>
        </a:p>
      </dgm:t>
    </dgm:pt>
    <dgm:pt modelId="{2906FC19-1AF1-4FE1-9A88-6EF80496E181}" type="pres">
      <dgm:prSet presAssocID="{0617FE33-DD62-42A1-B241-793DD8FA500C}" presName="parentText" presStyleLbl="node1" presStyleIdx="3" presStyleCnt="6">
        <dgm:presLayoutVars>
          <dgm:chMax val="0"/>
          <dgm:bulletEnabled val="1"/>
        </dgm:presLayoutVars>
      </dgm:prSet>
      <dgm:spPr/>
      <dgm:t>
        <a:bodyPr/>
        <a:lstStyle/>
        <a:p>
          <a:endParaRPr lang="en-US"/>
        </a:p>
      </dgm:t>
    </dgm:pt>
    <dgm:pt modelId="{AB5DF4B6-AAE1-4A58-9BA7-89B685886E97}" type="pres">
      <dgm:prSet presAssocID="{0617FE33-DD62-42A1-B241-793DD8FA500C}" presName="negativeSpace" presStyleCnt="0"/>
      <dgm:spPr/>
      <dgm:t>
        <a:bodyPr/>
        <a:lstStyle/>
        <a:p>
          <a:endParaRPr lang="en-US"/>
        </a:p>
      </dgm:t>
    </dgm:pt>
    <dgm:pt modelId="{9C216AD1-1891-46C8-B00F-06D9E2BA39E5}" type="pres">
      <dgm:prSet presAssocID="{0617FE33-DD62-42A1-B241-793DD8FA500C}" presName="childText" presStyleLbl="conFgAcc1" presStyleIdx="3" presStyleCnt="6">
        <dgm:presLayoutVars>
          <dgm:bulletEnabled val="1"/>
        </dgm:presLayoutVars>
      </dgm:prSet>
      <dgm:spPr/>
      <dgm:t>
        <a:bodyPr/>
        <a:lstStyle/>
        <a:p>
          <a:endParaRPr lang="en-US"/>
        </a:p>
      </dgm:t>
    </dgm:pt>
    <dgm:pt modelId="{D12F7718-7E2A-4D7A-8A1D-2170D9CBAA0D}" type="pres">
      <dgm:prSet presAssocID="{8718ECA7-D839-4EA0-838D-8828163E203C}" presName="spaceBetweenRectangles" presStyleCnt="0"/>
      <dgm:spPr/>
      <dgm:t>
        <a:bodyPr/>
        <a:lstStyle/>
        <a:p>
          <a:endParaRPr lang="en-US"/>
        </a:p>
      </dgm:t>
    </dgm:pt>
    <dgm:pt modelId="{0785AC66-CD30-4EB0-9CC7-D1D50902E859}" type="pres">
      <dgm:prSet presAssocID="{0404B14B-D078-4574-B88B-444DF1B801FD}" presName="parentLin" presStyleCnt="0"/>
      <dgm:spPr/>
      <dgm:t>
        <a:bodyPr/>
        <a:lstStyle/>
        <a:p>
          <a:endParaRPr lang="en-US"/>
        </a:p>
      </dgm:t>
    </dgm:pt>
    <dgm:pt modelId="{CFC5ED5A-4B50-4A33-83FA-4421AAF00078}" type="pres">
      <dgm:prSet presAssocID="{0404B14B-D078-4574-B88B-444DF1B801FD}" presName="parentLeftMargin" presStyleLbl="node1" presStyleIdx="3" presStyleCnt="6"/>
      <dgm:spPr/>
      <dgm:t>
        <a:bodyPr/>
        <a:lstStyle/>
        <a:p>
          <a:endParaRPr lang="en-US"/>
        </a:p>
      </dgm:t>
    </dgm:pt>
    <dgm:pt modelId="{8F61EB58-A538-4C29-8B86-402A0C36F834}" type="pres">
      <dgm:prSet presAssocID="{0404B14B-D078-4574-B88B-444DF1B801FD}" presName="parentText" presStyleLbl="node1" presStyleIdx="4" presStyleCnt="6">
        <dgm:presLayoutVars>
          <dgm:chMax val="0"/>
          <dgm:bulletEnabled val="1"/>
        </dgm:presLayoutVars>
      </dgm:prSet>
      <dgm:spPr/>
      <dgm:t>
        <a:bodyPr/>
        <a:lstStyle/>
        <a:p>
          <a:endParaRPr lang="en-US"/>
        </a:p>
      </dgm:t>
    </dgm:pt>
    <dgm:pt modelId="{85A150F5-B9D9-496D-9D73-E98996A8F29B}" type="pres">
      <dgm:prSet presAssocID="{0404B14B-D078-4574-B88B-444DF1B801FD}" presName="negativeSpace" presStyleCnt="0"/>
      <dgm:spPr/>
      <dgm:t>
        <a:bodyPr/>
        <a:lstStyle/>
        <a:p>
          <a:endParaRPr lang="en-US"/>
        </a:p>
      </dgm:t>
    </dgm:pt>
    <dgm:pt modelId="{7FF4225F-FFD8-4F22-B30F-D5F9DDDAC000}" type="pres">
      <dgm:prSet presAssocID="{0404B14B-D078-4574-B88B-444DF1B801FD}" presName="childText" presStyleLbl="conFgAcc1" presStyleIdx="4" presStyleCnt="6">
        <dgm:presLayoutVars>
          <dgm:bulletEnabled val="1"/>
        </dgm:presLayoutVars>
      </dgm:prSet>
      <dgm:spPr/>
      <dgm:t>
        <a:bodyPr/>
        <a:lstStyle/>
        <a:p>
          <a:endParaRPr lang="en-US"/>
        </a:p>
      </dgm:t>
    </dgm:pt>
    <dgm:pt modelId="{46FD089C-7001-44FA-B630-2866CFB9A1B8}" type="pres">
      <dgm:prSet presAssocID="{72675C21-8CA0-40C2-B9AB-713E5A6D108E}" presName="spaceBetweenRectangles" presStyleCnt="0"/>
      <dgm:spPr/>
      <dgm:t>
        <a:bodyPr/>
        <a:lstStyle/>
        <a:p>
          <a:endParaRPr lang="en-US"/>
        </a:p>
      </dgm:t>
    </dgm:pt>
    <dgm:pt modelId="{E7799B29-AB50-4EC2-8156-03D1760ACCBB}" type="pres">
      <dgm:prSet presAssocID="{E8AD327F-B210-4342-A002-8AEB322DADDD}" presName="parentLin" presStyleCnt="0"/>
      <dgm:spPr/>
      <dgm:t>
        <a:bodyPr/>
        <a:lstStyle/>
        <a:p>
          <a:endParaRPr lang="en-US"/>
        </a:p>
      </dgm:t>
    </dgm:pt>
    <dgm:pt modelId="{E8D8CA05-A601-4836-9243-B2C864BE648C}" type="pres">
      <dgm:prSet presAssocID="{E8AD327F-B210-4342-A002-8AEB322DADDD}" presName="parentLeftMargin" presStyleLbl="node1" presStyleIdx="4" presStyleCnt="6"/>
      <dgm:spPr/>
      <dgm:t>
        <a:bodyPr/>
        <a:lstStyle/>
        <a:p>
          <a:endParaRPr lang="en-US"/>
        </a:p>
      </dgm:t>
    </dgm:pt>
    <dgm:pt modelId="{ABA4FA0E-8B5B-4953-99F1-23AE1A89E644}" type="pres">
      <dgm:prSet presAssocID="{E8AD327F-B210-4342-A002-8AEB322DADDD}" presName="parentText" presStyleLbl="node1" presStyleIdx="5" presStyleCnt="6">
        <dgm:presLayoutVars>
          <dgm:chMax val="0"/>
          <dgm:bulletEnabled val="1"/>
        </dgm:presLayoutVars>
      </dgm:prSet>
      <dgm:spPr/>
      <dgm:t>
        <a:bodyPr/>
        <a:lstStyle/>
        <a:p>
          <a:endParaRPr lang="en-US"/>
        </a:p>
      </dgm:t>
    </dgm:pt>
    <dgm:pt modelId="{E82A6237-3137-4672-945F-635354118D60}" type="pres">
      <dgm:prSet presAssocID="{E8AD327F-B210-4342-A002-8AEB322DADDD}" presName="negativeSpace" presStyleCnt="0"/>
      <dgm:spPr/>
      <dgm:t>
        <a:bodyPr/>
        <a:lstStyle/>
        <a:p>
          <a:endParaRPr lang="en-US"/>
        </a:p>
      </dgm:t>
    </dgm:pt>
    <dgm:pt modelId="{B0EBF2AE-3E1B-43CE-9A48-78B913FF7981}" type="pres">
      <dgm:prSet presAssocID="{E8AD327F-B210-4342-A002-8AEB322DADDD}" presName="childText" presStyleLbl="conFgAcc1" presStyleIdx="5" presStyleCnt="6">
        <dgm:presLayoutVars>
          <dgm:bulletEnabled val="1"/>
        </dgm:presLayoutVars>
      </dgm:prSet>
      <dgm:spPr/>
      <dgm:t>
        <a:bodyPr/>
        <a:lstStyle/>
        <a:p>
          <a:endParaRPr lang="en-US"/>
        </a:p>
      </dgm:t>
    </dgm:pt>
  </dgm:ptLst>
  <dgm:cxnLst>
    <dgm:cxn modelId="{A53FCEC8-01A8-482D-8329-FD40A5FE4472}" srcId="{12D99B29-6A65-4686-BB6D-EF21BB7E4E74}" destId="{E8AD327F-B210-4342-A002-8AEB322DADDD}" srcOrd="5" destOrd="0" parTransId="{263EF40B-BD0D-4C53-BDD6-929AD6A98ED7}" sibTransId="{67ED5675-EC92-4ADF-8BFD-C93BD0329E00}"/>
    <dgm:cxn modelId="{6137AFB1-E5A3-4929-A365-7546B44E0E3C}" type="presOf" srcId="{0617FE33-DD62-42A1-B241-793DD8FA500C}" destId="{EEF84513-8260-4F6A-BB3E-92C2800C8952}" srcOrd="0" destOrd="0" presId="urn:microsoft.com/office/officeart/2005/8/layout/list1"/>
    <dgm:cxn modelId="{C29BF9E5-F218-48E9-843B-177E520E8708}" type="presOf" srcId="{A33F1438-660C-4233-96B4-A894EAD3AC88}" destId="{96A4A576-2546-4F09-BA06-0DE001EC32F4}" srcOrd="0" destOrd="0" presId="urn:microsoft.com/office/officeart/2005/8/layout/list1"/>
    <dgm:cxn modelId="{45B2748C-7A15-4978-A10D-EB435C7197C7}" srcId="{12D99B29-6A65-4686-BB6D-EF21BB7E4E74}" destId="{0404B14B-D078-4574-B88B-444DF1B801FD}" srcOrd="4" destOrd="0" parTransId="{88890FDD-6C2B-4D00-AF9F-01F6E62495E1}" sibTransId="{72675C21-8CA0-40C2-B9AB-713E5A6D108E}"/>
    <dgm:cxn modelId="{1FE970DD-239F-4BED-91EE-D15C9C9A8768}" srcId="{12D99B29-6A65-4686-BB6D-EF21BB7E4E74}" destId="{0617FE33-DD62-42A1-B241-793DD8FA500C}" srcOrd="3" destOrd="0" parTransId="{E6696B93-4C87-42FD-ABAA-A326138506FC}" sibTransId="{8718ECA7-D839-4EA0-838D-8828163E203C}"/>
    <dgm:cxn modelId="{C40F22C6-283C-4DEE-A0D8-8D338FD1C42F}" type="presOf" srcId="{0404B14B-D078-4574-B88B-444DF1B801FD}" destId="{8F61EB58-A538-4C29-8B86-402A0C36F834}" srcOrd="1" destOrd="0" presId="urn:microsoft.com/office/officeart/2005/8/layout/list1"/>
    <dgm:cxn modelId="{764CE1E9-FB8A-42D3-83A5-43F016AF0AAD}" type="presOf" srcId="{E8AD327F-B210-4342-A002-8AEB322DADDD}" destId="{E8D8CA05-A601-4836-9243-B2C864BE648C}" srcOrd="0" destOrd="0" presId="urn:microsoft.com/office/officeart/2005/8/layout/list1"/>
    <dgm:cxn modelId="{CD37DE88-9707-4D03-88A0-ED46BABCC864}" type="presOf" srcId="{E8AD327F-B210-4342-A002-8AEB322DADDD}" destId="{ABA4FA0E-8B5B-4953-99F1-23AE1A89E644}" srcOrd="1" destOrd="0" presId="urn:microsoft.com/office/officeart/2005/8/layout/list1"/>
    <dgm:cxn modelId="{1CB823EB-240F-4DAC-BA56-D1141D460CBB}" type="presOf" srcId="{A33F1438-660C-4233-96B4-A894EAD3AC88}" destId="{B4118F36-9EFF-4831-AAA6-9284E0FF5509}" srcOrd="1" destOrd="0" presId="urn:microsoft.com/office/officeart/2005/8/layout/list1"/>
    <dgm:cxn modelId="{7940AA2E-E15D-4FFF-BA5F-CB9A878CF7B1}" type="presOf" srcId="{E402832C-E182-42CE-AF0F-710E8CADEDD2}" destId="{225C282A-92D4-4911-AD3A-2F2CB1DE4CFB}" srcOrd="1" destOrd="0" presId="urn:microsoft.com/office/officeart/2005/8/layout/list1"/>
    <dgm:cxn modelId="{D49C8D53-4960-4406-9FB1-DF54820B8357}" type="presOf" srcId="{E402832C-E182-42CE-AF0F-710E8CADEDD2}" destId="{C64C675F-9BF2-452A-BF52-DCA9956F380C}" srcOrd="0" destOrd="0" presId="urn:microsoft.com/office/officeart/2005/8/layout/list1"/>
    <dgm:cxn modelId="{1BE668B7-EB63-4C2D-9463-8A3880775735}" srcId="{12D99B29-6A65-4686-BB6D-EF21BB7E4E74}" destId="{C2D5D768-4A60-4D6A-AB1C-DCFE49FCF0F8}" srcOrd="2" destOrd="0" parTransId="{5F252273-DC94-4ED7-91ED-5E4884C92356}" sibTransId="{AB869A09-C733-4EB4-9132-A6F11050138C}"/>
    <dgm:cxn modelId="{A74C1B1A-80AB-4657-8C2F-6A5A0C5D4B5E}" type="presOf" srcId="{0617FE33-DD62-42A1-B241-793DD8FA500C}" destId="{2906FC19-1AF1-4FE1-9A88-6EF80496E181}" srcOrd="1" destOrd="0" presId="urn:microsoft.com/office/officeart/2005/8/layout/list1"/>
    <dgm:cxn modelId="{7ECD1A9C-E39F-4C51-BE15-035423AE6BD1}" type="presOf" srcId="{C2D5D768-4A60-4D6A-AB1C-DCFE49FCF0F8}" destId="{7BA34F9C-5A2C-4EE4-8370-A71787A3C0EA}" srcOrd="1" destOrd="0" presId="urn:microsoft.com/office/officeart/2005/8/layout/list1"/>
    <dgm:cxn modelId="{3D74D091-A45F-4CFC-8F07-6AB6046DE175}" srcId="{12D99B29-6A65-4686-BB6D-EF21BB7E4E74}" destId="{A33F1438-660C-4233-96B4-A894EAD3AC88}" srcOrd="1" destOrd="0" parTransId="{B5AC5E0F-6CBE-49D0-AEF1-D428B039C94F}" sibTransId="{24563F2A-FB76-4C8E-AC2E-52065F6F71AB}"/>
    <dgm:cxn modelId="{F686D00C-7F20-41BF-BFD2-79313E44DD22}" type="presOf" srcId="{0404B14B-D078-4574-B88B-444DF1B801FD}" destId="{CFC5ED5A-4B50-4A33-83FA-4421AAF00078}" srcOrd="0" destOrd="0" presId="urn:microsoft.com/office/officeart/2005/8/layout/list1"/>
    <dgm:cxn modelId="{2E060587-9B1C-463D-BAFD-7316BCAC9956}" type="presOf" srcId="{C2D5D768-4A60-4D6A-AB1C-DCFE49FCF0F8}" destId="{CAE98E22-F0DA-4407-9A0E-260BBBA25C9B}" srcOrd="0" destOrd="0" presId="urn:microsoft.com/office/officeart/2005/8/layout/list1"/>
    <dgm:cxn modelId="{B1CFA2A4-6FC4-48B9-9A49-FC682C671D3B}" type="presOf" srcId="{12D99B29-6A65-4686-BB6D-EF21BB7E4E74}" destId="{038A4CF1-481D-453A-B1AB-0D877DF8C215}" srcOrd="0" destOrd="0" presId="urn:microsoft.com/office/officeart/2005/8/layout/list1"/>
    <dgm:cxn modelId="{DBEE82E6-B53C-4427-BEC5-6F2357E58B4A}" srcId="{12D99B29-6A65-4686-BB6D-EF21BB7E4E74}" destId="{E402832C-E182-42CE-AF0F-710E8CADEDD2}" srcOrd="0" destOrd="0" parTransId="{482DCE02-71F8-481F-A0C0-3D7494714F5A}" sibTransId="{AE69A4B6-292E-4246-AF18-BC32B70F722A}"/>
    <dgm:cxn modelId="{59452E08-40AB-4F2A-AEC4-203F5B6D61E5}" type="presParOf" srcId="{038A4CF1-481D-453A-B1AB-0D877DF8C215}" destId="{207C84C3-5870-4EF3-8932-CE5B74411519}" srcOrd="0" destOrd="0" presId="urn:microsoft.com/office/officeart/2005/8/layout/list1"/>
    <dgm:cxn modelId="{CA591E8A-4660-4CCA-B296-6AAA2730D993}" type="presParOf" srcId="{207C84C3-5870-4EF3-8932-CE5B74411519}" destId="{C64C675F-9BF2-452A-BF52-DCA9956F380C}" srcOrd="0" destOrd="0" presId="urn:microsoft.com/office/officeart/2005/8/layout/list1"/>
    <dgm:cxn modelId="{7CD96B16-4F66-4174-AAF4-67F40930D2D8}" type="presParOf" srcId="{207C84C3-5870-4EF3-8932-CE5B74411519}" destId="{225C282A-92D4-4911-AD3A-2F2CB1DE4CFB}" srcOrd="1" destOrd="0" presId="urn:microsoft.com/office/officeart/2005/8/layout/list1"/>
    <dgm:cxn modelId="{37E1B785-79DB-4C7D-91DE-CDA3EF7F4811}" type="presParOf" srcId="{038A4CF1-481D-453A-B1AB-0D877DF8C215}" destId="{45D2721B-78BD-448B-A97B-B81EEB376EFD}" srcOrd="1" destOrd="0" presId="urn:microsoft.com/office/officeart/2005/8/layout/list1"/>
    <dgm:cxn modelId="{66988862-31B7-4CF4-8F19-81194EBB5B32}" type="presParOf" srcId="{038A4CF1-481D-453A-B1AB-0D877DF8C215}" destId="{C9E5A20E-5EC2-49D7-B59D-CA0D5E362E74}" srcOrd="2" destOrd="0" presId="urn:microsoft.com/office/officeart/2005/8/layout/list1"/>
    <dgm:cxn modelId="{6F6C21E7-1DE9-4E26-A1E9-FDCEF6BA7D3F}" type="presParOf" srcId="{038A4CF1-481D-453A-B1AB-0D877DF8C215}" destId="{57482DF1-83B9-4DBB-B9EC-CB6EF4370C77}" srcOrd="3" destOrd="0" presId="urn:microsoft.com/office/officeart/2005/8/layout/list1"/>
    <dgm:cxn modelId="{2F2B43C9-740B-4C94-9BF7-C6B0DBF10F42}" type="presParOf" srcId="{038A4CF1-481D-453A-B1AB-0D877DF8C215}" destId="{6C1CDBB5-799A-4CAD-B5FC-DA7397E5361C}" srcOrd="4" destOrd="0" presId="urn:microsoft.com/office/officeart/2005/8/layout/list1"/>
    <dgm:cxn modelId="{7F3BC077-4CC3-4F24-A657-0906C257CE79}" type="presParOf" srcId="{6C1CDBB5-799A-4CAD-B5FC-DA7397E5361C}" destId="{96A4A576-2546-4F09-BA06-0DE001EC32F4}" srcOrd="0" destOrd="0" presId="urn:microsoft.com/office/officeart/2005/8/layout/list1"/>
    <dgm:cxn modelId="{15D04E7B-06AA-4964-86CE-79EAFC301CDD}" type="presParOf" srcId="{6C1CDBB5-799A-4CAD-B5FC-DA7397E5361C}" destId="{B4118F36-9EFF-4831-AAA6-9284E0FF5509}" srcOrd="1" destOrd="0" presId="urn:microsoft.com/office/officeart/2005/8/layout/list1"/>
    <dgm:cxn modelId="{11F86EF9-D9BF-4C8A-AEC5-BB4C40837E58}" type="presParOf" srcId="{038A4CF1-481D-453A-B1AB-0D877DF8C215}" destId="{5B4F6AA8-7869-4C57-A252-82609811F433}" srcOrd="5" destOrd="0" presId="urn:microsoft.com/office/officeart/2005/8/layout/list1"/>
    <dgm:cxn modelId="{17768AE9-600F-49B4-954F-917E60C9EC0C}" type="presParOf" srcId="{038A4CF1-481D-453A-B1AB-0D877DF8C215}" destId="{CEDE6488-D769-480C-AD7C-246F8934F9F6}" srcOrd="6" destOrd="0" presId="urn:microsoft.com/office/officeart/2005/8/layout/list1"/>
    <dgm:cxn modelId="{2FB8DD49-8332-406D-A7D5-9FBE01DFD4F4}" type="presParOf" srcId="{038A4CF1-481D-453A-B1AB-0D877DF8C215}" destId="{1B7BE59E-ACF6-423E-BF51-1605D19D882D}" srcOrd="7" destOrd="0" presId="urn:microsoft.com/office/officeart/2005/8/layout/list1"/>
    <dgm:cxn modelId="{67E0DBB1-0B25-4946-9FFB-0D4BD34CFBFB}" type="presParOf" srcId="{038A4CF1-481D-453A-B1AB-0D877DF8C215}" destId="{EF7DFB35-724C-4BDB-9189-EFFA374911E7}" srcOrd="8" destOrd="0" presId="urn:microsoft.com/office/officeart/2005/8/layout/list1"/>
    <dgm:cxn modelId="{2556C7F8-B503-4226-AA7C-924A11655A2F}" type="presParOf" srcId="{EF7DFB35-724C-4BDB-9189-EFFA374911E7}" destId="{CAE98E22-F0DA-4407-9A0E-260BBBA25C9B}" srcOrd="0" destOrd="0" presId="urn:microsoft.com/office/officeart/2005/8/layout/list1"/>
    <dgm:cxn modelId="{E6EA7D3A-6CE6-46BF-9452-7B3D8DA16AB7}" type="presParOf" srcId="{EF7DFB35-724C-4BDB-9189-EFFA374911E7}" destId="{7BA34F9C-5A2C-4EE4-8370-A71787A3C0EA}" srcOrd="1" destOrd="0" presId="urn:microsoft.com/office/officeart/2005/8/layout/list1"/>
    <dgm:cxn modelId="{253229A3-7B8B-44B1-A350-FFD8756CCF37}" type="presParOf" srcId="{038A4CF1-481D-453A-B1AB-0D877DF8C215}" destId="{195C448B-BE31-46E8-A62B-F53718EF1702}" srcOrd="9" destOrd="0" presId="urn:microsoft.com/office/officeart/2005/8/layout/list1"/>
    <dgm:cxn modelId="{B6432BF1-F155-4AC8-A23F-CF2F7A9F1A18}" type="presParOf" srcId="{038A4CF1-481D-453A-B1AB-0D877DF8C215}" destId="{C5E6F0BF-58A7-4F9B-9DCB-967F3398032B}" srcOrd="10" destOrd="0" presId="urn:microsoft.com/office/officeart/2005/8/layout/list1"/>
    <dgm:cxn modelId="{342E3E43-9A98-4D31-B467-2F2AA80A5E1B}" type="presParOf" srcId="{038A4CF1-481D-453A-B1AB-0D877DF8C215}" destId="{89D3F37B-8238-4530-9E76-287CCDFBFB9B}" srcOrd="11" destOrd="0" presId="urn:microsoft.com/office/officeart/2005/8/layout/list1"/>
    <dgm:cxn modelId="{6B50DA6D-E49D-463F-A5E1-8C3119C5E82B}" type="presParOf" srcId="{038A4CF1-481D-453A-B1AB-0D877DF8C215}" destId="{316C7691-943A-443A-B697-D539E4A47C0A}" srcOrd="12" destOrd="0" presId="urn:microsoft.com/office/officeart/2005/8/layout/list1"/>
    <dgm:cxn modelId="{000269C4-A5FA-498B-BC09-FAAAF554D284}" type="presParOf" srcId="{316C7691-943A-443A-B697-D539E4A47C0A}" destId="{EEF84513-8260-4F6A-BB3E-92C2800C8952}" srcOrd="0" destOrd="0" presId="urn:microsoft.com/office/officeart/2005/8/layout/list1"/>
    <dgm:cxn modelId="{1F60EBC7-C79A-4800-9142-6A20527E5A49}" type="presParOf" srcId="{316C7691-943A-443A-B697-D539E4A47C0A}" destId="{2906FC19-1AF1-4FE1-9A88-6EF80496E181}" srcOrd="1" destOrd="0" presId="urn:microsoft.com/office/officeart/2005/8/layout/list1"/>
    <dgm:cxn modelId="{31289443-E637-4843-8E0E-97564B01F441}" type="presParOf" srcId="{038A4CF1-481D-453A-B1AB-0D877DF8C215}" destId="{AB5DF4B6-AAE1-4A58-9BA7-89B685886E97}" srcOrd="13" destOrd="0" presId="urn:microsoft.com/office/officeart/2005/8/layout/list1"/>
    <dgm:cxn modelId="{4C4D96DE-343A-4339-A582-4686A49D683E}" type="presParOf" srcId="{038A4CF1-481D-453A-B1AB-0D877DF8C215}" destId="{9C216AD1-1891-46C8-B00F-06D9E2BA39E5}" srcOrd="14" destOrd="0" presId="urn:microsoft.com/office/officeart/2005/8/layout/list1"/>
    <dgm:cxn modelId="{E65FF4A1-DD71-4DFA-AAA9-FDB67F9609D2}" type="presParOf" srcId="{038A4CF1-481D-453A-B1AB-0D877DF8C215}" destId="{D12F7718-7E2A-4D7A-8A1D-2170D9CBAA0D}" srcOrd="15" destOrd="0" presId="urn:microsoft.com/office/officeart/2005/8/layout/list1"/>
    <dgm:cxn modelId="{6B7D87B6-6124-436F-85A0-1B61136BD166}" type="presParOf" srcId="{038A4CF1-481D-453A-B1AB-0D877DF8C215}" destId="{0785AC66-CD30-4EB0-9CC7-D1D50902E859}" srcOrd="16" destOrd="0" presId="urn:microsoft.com/office/officeart/2005/8/layout/list1"/>
    <dgm:cxn modelId="{FB9B21DD-68A3-4562-833F-B54937C7288D}" type="presParOf" srcId="{0785AC66-CD30-4EB0-9CC7-D1D50902E859}" destId="{CFC5ED5A-4B50-4A33-83FA-4421AAF00078}" srcOrd="0" destOrd="0" presId="urn:microsoft.com/office/officeart/2005/8/layout/list1"/>
    <dgm:cxn modelId="{290CEBBA-3AA1-4D7A-87E6-34B9EAAFE0E8}" type="presParOf" srcId="{0785AC66-CD30-4EB0-9CC7-D1D50902E859}" destId="{8F61EB58-A538-4C29-8B86-402A0C36F834}" srcOrd="1" destOrd="0" presId="urn:microsoft.com/office/officeart/2005/8/layout/list1"/>
    <dgm:cxn modelId="{1A82B19D-6558-4FC6-974B-4F27DE693B5D}" type="presParOf" srcId="{038A4CF1-481D-453A-B1AB-0D877DF8C215}" destId="{85A150F5-B9D9-496D-9D73-E98996A8F29B}" srcOrd="17" destOrd="0" presId="urn:microsoft.com/office/officeart/2005/8/layout/list1"/>
    <dgm:cxn modelId="{EDBB06D0-1F12-4D36-A5F5-7D007EBF3D79}" type="presParOf" srcId="{038A4CF1-481D-453A-B1AB-0D877DF8C215}" destId="{7FF4225F-FFD8-4F22-B30F-D5F9DDDAC000}" srcOrd="18" destOrd="0" presId="urn:microsoft.com/office/officeart/2005/8/layout/list1"/>
    <dgm:cxn modelId="{C3DC1864-519A-4635-8351-D837A81EE398}" type="presParOf" srcId="{038A4CF1-481D-453A-B1AB-0D877DF8C215}" destId="{46FD089C-7001-44FA-B630-2866CFB9A1B8}" srcOrd="19" destOrd="0" presId="urn:microsoft.com/office/officeart/2005/8/layout/list1"/>
    <dgm:cxn modelId="{6F7A70B8-43BB-4C6A-84F4-E564ED643035}" type="presParOf" srcId="{038A4CF1-481D-453A-B1AB-0D877DF8C215}" destId="{E7799B29-AB50-4EC2-8156-03D1760ACCBB}" srcOrd="20" destOrd="0" presId="urn:microsoft.com/office/officeart/2005/8/layout/list1"/>
    <dgm:cxn modelId="{363D4009-52DF-4715-AE31-E24A40A6CB85}" type="presParOf" srcId="{E7799B29-AB50-4EC2-8156-03D1760ACCBB}" destId="{E8D8CA05-A601-4836-9243-B2C864BE648C}" srcOrd="0" destOrd="0" presId="urn:microsoft.com/office/officeart/2005/8/layout/list1"/>
    <dgm:cxn modelId="{253616A3-F019-46CC-A4C4-2B9FF709BD80}" type="presParOf" srcId="{E7799B29-AB50-4EC2-8156-03D1760ACCBB}" destId="{ABA4FA0E-8B5B-4953-99F1-23AE1A89E644}" srcOrd="1" destOrd="0" presId="urn:microsoft.com/office/officeart/2005/8/layout/list1"/>
    <dgm:cxn modelId="{EFAC58E4-A966-4326-933D-CF43078DF23D}" type="presParOf" srcId="{038A4CF1-481D-453A-B1AB-0D877DF8C215}" destId="{E82A6237-3137-4672-945F-635354118D60}" srcOrd="21" destOrd="0" presId="urn:microsoft.com/office/officeart/2005/8/layout/list1"/>
    <dgm:cxn modelId="{65EE5982-DF91-4B42-8013-118FD925C1ED}" type="presParOf" srcId="{038A4CF1-481D-453A-B1AB-0D877DF8C215}" destId="{B0EBF2AE-3E1B-43CE-9A48-78B913FF7981}"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224877-D91B-48F8-A76E-1D59452174E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464B5DD0-D540-4B9A-80F1-B54419613AC7}">
      <dgm:prSet custT="1"/>
      <dgm:spPr/>
      <dgm:t>
        <a:bodyPr/>
        <a:lstStyle/>
        <a:p>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2.</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BEA1A9DF-26F7-4C7D-B3C1-FAEBCBE35C9B}" type="parTrans" cxnId="{DA5777E1-8CD1-4177-AAA3-444D0A587EE4}">
      <dgm:prSet/>
      <dgm:spPr/>
      <dgm:t>
        <a:bodyPr/>
        <a:lstStyle/>
        <a:p>
          <a:endParaRPr lang="en-US"/>
        </a:p>
      </dgm:t>
    </dgm:pt>
    <dgm:pt modelId="{CE77AD49-1D3E-48ED-A308-23F17A8D85DB}" type="sibTrans" cxnId="{DA5777E1-8CD1-4177-AAA3-444D0A587EE4}">
      <dgm:prSet/>
      <dgm:spPr/>
      <dgm:t>
        <a:bodyPr/>
        <a:lstStyle/>
        <a:p>
          <a:endParaRPr lang="en-US"/>
        </a:p>
      </dgm:t>
    </dgm:pt>
    <dgm:pt modelId="{96F5411A-851D-4608-A3A9-234850D03F78}">
      <dgm:prSet custT="1"/>
      <dgm:spPr/>
      <dgm:t>
        <a:bodyPr/>
        <a:lstStyle/>
        <a:p>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3.</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68333D4D-A08D-4B38-9E5B-F766868D0A25}" type="sibTrans" cxnId="{2B933AC4-DFF8-4116-9979-5FE63FCDAAFB}">
      <dgm:prSet/>
      <dgm:spPr/>
      <dgm:t>
        <a:bodyPr/>
        <a:lstStyle/>
        <a:p>
          <a:endParaRPr lang="en-US"/>
        </a:p>
      </dgm:t>
    </dgm:pt>
    <dgm:pt modelId="{D9BB95C8-1592-4A79-B1D4-7B5933B45664}" type="parTrans" cxnId="{2B933AC4-DFF8-4116-9979-5FE63FCDAAFB}">
      <dgm:prSet/>
      <dgm:spPr/>
      <dgm:t>
        <a:bodyPr/>
        <a:lstStyle/>
        <a:p>
          <a:endParaRPr lang="en-US"/>
        </a:p>
      </dgm:t>
    </dgm:pt>
    <dgm:pt modelId="{701C9C7C-C60F-4654-BFC1-2A9F89AF0819}">
      <dgm:prSet custT="1"/>
      <dgm:spPr/>
      <dgm:t>
        <a:bodyPr/>
        <a:lstStyle/>
        <a:p>
          <a:r>
            <a:rPr lang="en-US" sz="1800" b="1" dirty="0" smtClean="0">
              <a:solidFill>
                <a:schemeClr val="tx1">
                  <a:lumMod val="95000"/>
                  <a:lumOff val="5000"/>
                </a:schemeClr>
              </a:solidFill>
              <a:latin typeface="Times New Roman" panose="02020603050405020304" pitchFamily="18" charset="0"/>
              <a:cs typeface="Times New Roman" panose="02020603050405020304" pitchFamily="18" charset="0"/>
            </a:rPr>
            <a:t>1. </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5031847F-DC44-44F9-A28B-5C32B3479E29}" type="parTrans" cxnId="{ADBA1E42-9AB5-4731-8652-CAE5AB47818B}">
      <dgm:prSet/>
      <dgm:spPr/>
      <dgm:t>
        <a:bodyPr/>
        <a:lstStyle/>
        <a:p>
          <a:endParaRPr lang="en-US"/>
        </a:p>
      </dgm:t>
    </dgm:pt>
    <dgm:pt modelId="{975011A7-5543-426A-8FCD-216EC5CCFE95}" type="sibTrans" cxnId="{ADBA1E42-9AB5-4731-8652-CAE5AB47818B}">
      <dgm:prSet/>
      <dgm:spPr/>
      <dgm:t>
        <a:bodyPr/>
        <a:lstStyle/>
        <a:p>
          <a:endParaRPr lang="en-US"/>
        </a:p>
      </dgm:t>
    </dgm:pt>
    <dgm:pt modelId="{76982DAE-74E4-4B66-A842-FFBC95CFD85B}">
      <dgm:prSet custT="1"/>
      <dgm:spPr/>
      <dgm:t>
        <a:bodyPr/>
        <a:lstStyle/>
        <a:p>
          <a:r>
            <a:rPr lang="en-US" sz="1800" b="1" dirty="0" smtClean="0">
              <a:latin typeface="Times New Roman" panose="02020603050405020304" pitchFamily="18" charset="0"/>
              <a:cs typeface="Times New Roman" panose="02020603050405020304" pitchFamily="18" charset="0"/>
            </a:rPr>
            <a:t>Creating Calendar</a:t>
          </a:r>
          <a:endParaRPr lang="en-US" sz="1800" b="1" dirty="0">
            <a:latin typeface="Times New Roman" panose="02020603050405020304" pitchFamily="18" charset="0"/>
            <a:cs typeface="Times New Roman" panose="02020603050405020304" pitchFamily="18" charset="0"/>
          </a:endParaRPr>
        </a:p>
      </dgm:t>
    </dgm:pt>
    <dgm:pt modelId="{17E66885-F798-40EE-9B91-3CF34D9EE52D}" type="parTrans" cxnId="{C4F3343E-A874-4F5D-BD57-6FD6FD152874}">
      <dgm:prSet/>
      <dgm:spPr/>
      <dgm:t>
        <a:bodyPr/>
        <a:lstStyle/>
        <a:p>
          <a:endParaRPr lang="en-US"/>
        </a:p>
      </dgm:t>
    </dgm:pt>
    <dgm:pt modelId="{49914983-A7BB-4903-AC4F-09724E293136}" type="sibTrans" cxnId="{C4F3343E-A874-4F5D-BD57-6FD6FD152874}">
      <dgm:prSet/>
      <dgm:spPr/>
      <dgm:t>
        <a:bodyPr/>
        <a:lstStyle/>
        <a:p>
          <a:endParaRPr lang="en-US"/>
        </a:p>
      </dgm:t>
    </dgm:pt>
    <dgm:pt modelId="{5F7BC4D7-BAC3-4C22-B61A-E97383F733C3}">
      <dgm:prSet custT="1"/>
      <dgm:spPr/>
      <dgm:t>
        <a:bodyPr/>
        <a:lstStyle/>
        <a:p>
          <a:r>
            <a:rPr lang="en-US" sz="1800" b="1" dirty="0" smtClean="0">
              <a:latin typeface="Times New Roman" panose="02020603050405020304" pitchFamily="18" charset="0"/>
              <a:cs typeface="Times New Roman" panose="02020603050405020304" pitchFamily="18" charset="0"/>
            </a:rPr>
            <a:t>Creating Chart of Accounts</a:t>
          </a:r>
          <a:endParaRPr lang="en-US" sz="1800" b="1" dirty="0">
            <a:latin typeface="Times New Roman" panose="02020603050405020304" pitchFamily="18" charset="0"/>
            <a:cs typeface="Times New Roman" panose="02020603050405020304" pitchFamily="18" charset="0"/>
          </a:endParaRPr>
        </a:p>
      </dgm:t>
    </dgm:pt>
    <dgm:pt modelId="{3DE962B7-88F8-4275-8508-0F151338CBA0}" type="parTrans" cxnId="{E3F33299-5162-4A50-BE7F-0F640BE59C8C}">
      <dgm:prSet/>
      <dgm:spPr/>
      <dgm:t>
        <a:bodyPr/>
        <a:lstStyle/>
        <a:p>
          <a:endParaRPr lang="en-US"/>
        </a:p>
      </dgm:t>
    </dgm:pt>
    <dgm:pt modelId="{FBE432BF-862E-49C7-B5E0-C36C531F5E28}" type="sibTrans" cxnId="{E3F33299-5162-4A50-BE7F-0F640BE59C8C}">
      <dgm:prSet/>
      <dgm:spPr/>
      <dgm:t>
        <a:bodyPr/>
        <a:lstStyle/>
        <a:p>
          <a:endParaRPr lang="en-US"/>
        </a:p>
      </dgm:t>
    </dgm:pt>
    <dgm:pt modelId="{8DDEBC3E-2E9B-4719-A9B8-6921C085C13D}">
      <dgm:prSet custT="1"/>
      <dgm:spPr/>
      <dgm:t>
        <a:bodyPr/>
        <a:lstStyle/>
        <a:p>
          <a:r>
            <a:rPr lang="en-US" sz="1800" b="1" dirty="0" smtClean="0">
              <a:latin typeface="Times New Roman" panose="02020603050405020304" pitchFamily="18" charset="0"/>
              <a:cs typeface="Times New Roman" panose="02020603050405020304" pitchFamily="18" charset="0"/>
            </a:rPr>
            <a:t>Creating Currency</a:t>
          </a:r>
          <a:endParaRPr lang="en-US" sz="1800" b="1" dirty="0">
            <a:latin typeface="Times New Roman" panose="02020603050405020304" pitchFamily="18" charset="0"/>
            <a:cs typeface="Times New Roman" panose="02020603050405020304" pitchFamily="18" charset="0"/>
          </a:endParaRPr>
        </a:p>
      </dgm:t>
    </dgm:pt>
    <dgm:pt modelId="{339A3878-FDDB-45EF-A653-AC2DA2F3E41A}" type="parTrans" cxnId="{291A6836-5002-4784-AA87-A153882457F2}">
      <dgm:prSet/>
      <dgm:spPr/>
      <dgm:t>
        <a:bodyPr/>
        <a:lstStyle/>
        <a:p>
          <a:endParaRPr lang="en-US"/>
        </a:p>
      </dgm:t>
    </dgm:pt>
    <dgm:pt modelId="{0C0CC414-BCAD-4E08-A4FC-57F7A873A0E1}" type="sibTrans" cxnId="{291A6836-5002-4784-AA87-A153882457F2}">
      <dgm:prSet/>
      <dgm:spPr/>
      <dgm:t>
        <a:bodyPr/>
        <a:lstStyle/>
        <a:p>
          <a:endParaRPr lang="en-US"/>
        </a:p>
      </dgm:t>
    </dgm:pt>
    <dgm:pt modelId="{0238CB16-F505-4EF4-98E4-B8BBE12E9849}" type="pres">
      <dgm:prSet presAssocID="{A1224877-D91B-48F8-A76E-1D59452174E9}" presName="theList" presStyleCnt="0">
        <dgm:presLayoutVars>
          <dgm:dir/>
          <dgm:animLvl val="lvl"/>
          <dgm:resizeHandles val="exact"/>
        </dgm:presLayoutVars>
      </dgm:prSet>
      <dgm:spPr/>
      <dgm:t>
        <a:bodyPr/>
        <a:lstStyle/>
        <a:p>
          <a:endParaRPr lang="en-US"/>
        </a:p>
      </dgm:t>
    </dgm:pt>
    <dgm:pt modelId="{2C21E213-F024-49C4-BC72-B86274F8554F}" type="pres">
      <dgm:prSet presAssocID="{701C9C7C-C60F-4654-BFC1-2A9F89AF0819}" presName="compNode" presStyleCnt="0"/>
      <dgm:spPr/>
    </dgm:pt>
    <dgm:pt modelId="{76517398-B505-4EE1-BA34-5E6BECB26599}" type="pres">
      <dgm:prSet presAssocID="{701C9C7C-C60F-4654-BFC1-2A9F89AF0819}" presName="noGeometry" presStyleCnt="0"/>
      <dgm:spPr/>
    </dgm:pt>
    <dgm:pt modelId="{0DD45BB2-C9B6-42F0-9E32-F99A351558BF}" type="pres">
      <dgm:prSet presAssocID="{701C9C7C-C60F-4654-BFC1-2A9F89AF0819}" presName="childTextVisible" presStyleLbl="bgAccFollowNode1" presStyleIdx="0" presStyleCnt="3">
        <dgm:presLayoutVars>
          <dgm:bulletEnabled val="1"/>
        </dgm:presLayoutVars>
      </dgm:prSet>
      <dgm:spPr/>
      <dgm:t>
        <a:bodyPr/>
        <a:lstStyle/>
        <a:p>
          <a:endParaRPr lang="en-US"/>
        </a:p>
      </dgm:t>
    </dgm:pt>
    <dgm:pt modelId="{6053B2F9-42AE-451E-A1FB-0412DB0FC923}" type="pres">
      <dgm:prSet presAssocID="{701C9C7C-C60F-4654-BFC1-2A9F89AF0819}" presName="childTextHidden" presStyleLbl="bgAccFollowNode1" presStyleIdx="0" presStyleCnt="3"/>
      <dgm:spPr/>
      <dgm:t>
        <a:bodyPr/>
        <a:lstStyle/>
        <a:p>
          <a:endParaRPr lang="en-US"/>
        </a:p>
      </dgm:t>
    </dgm:pt>
    <dgm:pt modelId="{DD74C6F7-D258-4BD7-B0F0-C5AFAA0B63A2}" type="pres">
      <dgm:prSet presAssocID="{701C9C7C-C60F-4654-BFC1-2A9F89AF0819}" presName="parentText" presStyleLbl="node1" presStyleIdx="0" presStyleCnt="3">
        <dgm:presLayoutVars>
          <dgm:chMax val="1"/>
          <dgm:bulletEnabled val="1"/>
        </dgm:presLayoutVars>
      </dgm:prSet>
      <dgm:spPr/>
      <dgm:t>
        <a:bodyPr/>
        <a:lstStyle/>
        <a:p>
          <a:endParaRPr lang="en-US"/>
        </a:p>
      </dgm:t>
    </dgm:pt>
    <dgm:pt modelId="{564C109B-778F-4F0C-A2DF-B991E767956E}" type="pres">
      <dgm:prSet presAssocID="{701C9C7C-C60F-4654-BFC1-2A9F89AF0819}" presName="aSpace" presStyleCnt="0"/>
      <dgm:spPr/>
    </dgm:pt>
    <dgm:pt modelId="{8CF67942-E3DA-45E1-9993-A18D74D5A8E2}" type="pres">
      <dgm:prSet presAssocID="{464B5DD0-D540-4B9A-80F1-B54419613AC7}" presName="compNode" presStyleCnt="0"/>
      <dgm:spPr/>
    </dgm:pt>
    <dgm:pt modelId="{CCEB343B-1C06-42F4-A736-906D3B96A3E7}" type="pres">
      <dgm:prSet presAssocID="{464B5DD0-D540-4B9A-80F1-B54419613AC7}" presName="noGeometry" presStyleCnt="0"/>
      <dgm:spPr/>
    </dgm:pt>
    <dgm:pt modelId="{4D43802F-0712-43AB-9886-6D83D3FB1C31}" type="pres">
      <dgm:prSet presAssocID="{464B5DD0-D540-4B9A-80F1-B54419613AC7}" presName="childTextVisible" presStyleLbl="bgAccFollowNode1" presStyleIdx="1" presStyleCnt="3">
        <dgm:presLayoutVars>
          <dgm:bulletEnabled val="1"/>
        </dgm:presLayoutVars>
      </dgm:prSet>
      <dgm:spPr/>
      <dgm:t>
        <a:bodyPr/>
        <a:lstStyle/>
        <a:p>
          <a:endParaRPr lang="en-US"/>
        </a:p>
      </dgm:t>
    </dgm:pt>
    <dgm:pt modelId="{5E571860-8BA7-4A3B-A3E3-F5AFEE70594D}" type="pres">
      <dgm:prSet presAssocID="{464B5DD0-D540-4B9A-80F1-B54419613AC7}" presName="childTextHidden" presStyleLbl="bgAccFollowNode1" presStyleIdx="1" presStyleCnt="3"/>
      <dgm:spPr/>
      <dgm:t>
        <a:bodyPr/>
        <a:lstStyle/>
        <a:p>
          <a:endParaRPr lang="en-US"/>
        </a:p>
      </dgm:t>
    </dgm:pt>
    <dgm:pt modelId="{6E40FEB5-E2C6-46C5-A8F1-729543DAE673}" type="pres">
      <dgm:prSet presAssocID="{464B5DD0-D540-4B9A-80F1-B54419613AC7}" presName="parentText" presStyleLbl="node1" presStyleIdx="1" presStyleCnt="3">
        <dgm:presLayoutVars>
          <dgm:chMax val="1"/>
          <dgm:bulletEnabled val="1"/>
        </dgm:presLayoutVars>
      </dgm:prSet>
      <dgm:spPr/>
      <dgm:t>
        <a:bodyPr/>
        <a:lstStyle/>
        <a:p>
          <a:endParaRPr lang="en-US"/>
        </a:p>
      </dgm:t>
    </dgm:pt>
    <dgm:pt modelId="{9F44353D-ED7C-4899-B0E8-F58477F6D8BA}" type="pres">
      <dgm:prSet presAssocID="{464B5DD0-D540-4B9A-80F1-B54419613AC7}" presName="aSpace" presStyleCnt="0"/>
      <dgm:spPr/>
    </dgm:pt>
    <dgm:pt modelId="{60D7A4FE-3118-49FA-8325-87B8DEF4F536}" type="pres">
      <dgm:prSet presAssocID="{96F5411A-851D-4608-A3A9-234850D03F78}" presName="compNode" presStyleCnt="0"/>
      <dgm:spPr/>
    </dgm:pt>
    <dgm:pt modelId="{CE3273C9-2F1D-49EE-BFAC-07B5DBBF1013}" type="pres">
      <dgm:prSet presAssocID="{96F5411A-851D-4608-A3A9-234850D03F78}" presName="noGeometry" presStyleCnt="0"/>
      <dgm:spPr/>
    </dgm:pt>
    <dgm:pt modelId="{7B4EF9D4-764E-4819-9D74-086C7F8D54FA}" type="pres">
      <dgm:prSet presAssocID="{96F5411A-851D-4608-A3A9-234850D03F78}" presName="childTextVisible" presStyleLbl="bgAccFollowNode1" presStyleIdx="2" presStyleCnt="3">
        <dgm:presLayoutVars>
          <dgm:bulletEnabled val="1"/>
        </dgm:presLayoutVars>
      </dgm:prSet>
      <dgm:spPr/>
      <dgm:t>
        <a:bodyPr/>
        <a:lstStyle/>
        <a:p>
          <a:endParaRPr lang="en-US"/>
        </a:p>
      </dgm:t>
    </dgm:pt>
    <dgm:pt modelId="{A37746AA-63B2-4A65-80D3-4C8A1774E223}" type="pres">
      <dgm:prSet presAssocID="{96F5411A-851D-4608-A3A9-234850D03F78}" presName="childTextHidden" presStyleLbl="bgAccFollowNode1" presStyleIdx="2" presStyleCnt="3"/>
      <dgm:spPr/>
      <dgm:t>
        <a:bodyPr/>
        <a:lstStyle/>
        <a:p>
          <a:endParaRPr lang="en-US"/>
        </a:p>
      </dgm:t>
    </dgm:pt>
    <dgm:pt modelId="{4C90E76B-9D5C-45E4-803D-0E94E00ECB66}" type="pres">
      <dgm:prSet presAssocID="{96F5411A-851D-4608-A3A9-234850D03F78}" presName="parentText" presStyleLbl="node1" presStyleIdx="2" presStyleCnt="3">
        <dgm:presLayoutVars>
          <dgm:chMax val="1"/>
          <dgm:bulletEnabled val="1"/>
        </dgm:presLayoutVars>
      </dgm:prSet>
      <dgm:spPr/>
      <dgm:t>
        <a:bodyPr/>
        <a:lstStyle/>
        <a:p>
          <a:endParaRPr lang="en-US"/>
        </a:p>
      </dgm:t>
    </dgm:pt>
  </dgm:ptLst>
  <dgm:cxnLst>
    <dgm:cxn modelId="{E8036D54-CF3D-4A85-844D-BE92AB90C02B}" type="presOf" srcId="{76982DAE-74E4-4B66-A842-FFBC95CFD85B}" destId="{0DD45BB2-C9B6-42F0-9E32-F99A351558BF}" srcOrd="0" destOrd="0" presId="urn:microsoft.com/office/officeart/2005/8/layout/hProcess6"/>
    <dgm:cxn modelId="{41CA13BA-672D-443F-A393-E3635AA6AE22}" type="presOf" srcId="{464B5DD0-D540-4B9A-80F1-B54419613AC7}" destId="{6E40FEB5-E2C6-46C5-A8F1-729543DAE673}" srcOrd="0" destOrd="0" presId="urn:microsoft.com/office/officeart/2005/8/layout/hProcess6"/>
    <dgm:cxn modelId="{C4F3343E-A874-4F5D-BD57-6FD6FD152874}" srcId="{701C9C7C-C60F-4654-BFC1-2A9F89AF0819}" destId="{76982DAE-74E4-4B66-A842-FFBC95CFD85B}" srcOrd="0" destOrd="0" parTransId="{17E66885-F798-40EE-9B91-3CF34D9EE52D}" sibTransId="{49914983-A7BB-4903-AC4F-09724E293136}"/>
    <dgm:cxn modelId="{8AA40800-BA7B-4A29-9EAB-561782FB5769}" type="presOf" srcId="{8DDEBC3E-2E9B-4719-A9B8-6921C085C13D}" destId="{A37746AA-63B2-4A65-80D3-4C8A1774E223}" srcOrd="1" destOrd="0" presId="urn:microsoft.com/office/officeart/2005/8/layout/hProcess6"/>
    <dgm:cxn modelId="{291A6836-5002-4784-AA87-A153882457F2}" srcId="{96F5411A-851D-4608-A3A9-234850D03F78}" destId="{8DDEBC3E-2E9B-4719-A9B8-6921C085C13D}" srcOrd="0" destOrd="0" parTransId="{339A3878-FDDB-45EF-A653-AC2DA2F3E41A}" sibTransId="{0C0CC414-BCAD-4E08-A4FC-57F7A873A0E1}"/>
    <dgm:cxn modelId="{DA5777E1-8CD1-4177-AAA3-444D0A587EE4}" srcId="{A1224877-D91B-48F8-A76E-1D59452174E9}" destId="{464B5DD0-D540-4B9A-80F1-B54419613AC7}" srcOrd="1" destOrd="0" parTransId="{BEA1A9DF-26F7-4C7D-B3C1-FAEBCBE35C9B}" sibTransId="{CE77AD49-1D3E-48ED-A308-23F17A8D85DB}"/>
    <dgm:cxn modelId="{ADBA1E42-9AB5-4731-8652-CAE5AB47818B}" srcId="{A1224877-D91B-48F8-A76E-1D59452174E9}" destId="{701C9C7C-C60F-4654-BFC1-2A9F89AF0819}" srcOrd="0" destOrd="0" parTransId="{5031847F-DC44-44F9-A28B-5C32B3479E29}" sibTransId="{975011A7-5543-426A-8FCD-216EC5CCFE95}"/>
    <dgm:cxn modelId="{1DC2F786-B261-49EE-B43D-9CD634E942C8}" type="presOf" srcId="{701C9C7C-C60F-4654-BFC1-2A9F89AF0819}" destId="{DD74C6F7-D258-4BD7-B0F0-C5AFAA0B63A2}" srcOrd="0" destOrd="0" presId="urn:microsoft.com/office/officeart/2005/8/layout/hProcess6"/>
    <dgm:cxn modelId="{2B933AC4-DFF8-4116-9979-5FE63FCDAAFB}" srcId="{A1224877-D91B-48F8-A76E-1D59452174E9}" destId="{96F5411A-851D-4608-A3A9-234850D03F78}" srcOrd="2" destOrd="0" parTransId="{D9BB95C8-1592-4A79-B1D4-7B5933B45664}" sibTransId="{68333D4D-A08D-4B38-9E5B-F766868D0A25}"/>
    <dgm:cxn modelId="{5DE19700-B2B5-449B-ABD5-582FC8D4B29F}" type="presOf" srcId="{5F7BC4D7-BAC3-4C22-B61A-E97383F733C3}" destId="{4D43802F-0712-43AB-9886-6D83D3FB1C31}" srcOrd="0" destOrd="0" presId="urn:microsoft.com/office/officeart/2005/8/layout/hProcess6"/>
    <dgm:cxn modelId="{E3F33299-5162-4A50-BE7F-0F640BE59C8C}" srcId="{464B5DD0-D540-4B9A-80F1-B54419613AC7}" destId="{5F7BC4D7-BAC3-4C22-B61A-E97383F733C3}" srcOrd="0" destOrd="0" parTransId="{3DE962B7-88F8-4275-8508-0F151338CBA0}" sibTransId="{FBE432BF-862E-49C7-B5E0-C36C531F5E28}"/>
    <dgm:cxn modelId="{851BF613-E572-414F-BAEE-E0212D4F8E04}" type="presOf" srcId="{96F5411A-851D-4608-A3A9-234850D03F78}" destId="{4C90E76B-9D5C-45E4-803D-0E94E00ECB66}" srcOrd="0" destOrd="0" presId="urn:microsoft.com/office/officeart/2005/8/layout/hProcess6"/>
    <dgm:cxn modelId="{467FD6AA-6847-4455-98A5-A3F30776F62B}" type="presOf" srcId="{76982DAE-74E4-4B66-A842-FFBC95CFD85B}" destId="{6053B2F9-42AE-451E-A1FB-0412DB0FC923}" srcOrd="1" destOrd="0" presId="urn:microsoft.com/office/officeart/2005/8/layout/hProcess6"/>
    <dgm:cxn modelId="{6BD3DB93-4AD8-420C-BCD5-7A2D1784DBD0}" type="presOf" srcId="{8DDEBC3E-2E9B-4719-A9B8-6921C085C13D}" destId="{7B4EF9D4-764E-4819-9D74-086C7F8D54FA}" srcOrd="0" destOrd="0" presId="urn:microsoft.com/office/officeart/2005/8/layout/hProcess6"/>
    <dgm:cxn modelId="{2947B76B-1BDA-445C-892E-6C6018581612}" type="presOf" srcId="{A1224877-D91B-48F8-A76E-1D59452174E9}" destId="{0238CB16-F505-4EF4-98E4-B8BBE12E9849}" srcOrd="0" destOrd="0" presId="urn:microsoft.com/office/officeart/2005/8/layout/hProcess6"/>
    <dgm:cxn modelId="{FD6AFD53-DAAD-48F0-BBF1-9740195735BE}" type="presOf" srcId="{5F7BC4D7-BAC3-4C22-B61A-E97383F733C3}" destId="{5E571860-8BA7-4A3B-A3E3-F5AFEE70594D}" srcOrd="1" destOrd="0" presId="urn:microsoft.com/office/officeart/2005/8/layout/hProcess6"/>
    <dgm:cxn modelId="{88F943A8-206D-43DA-A49C-AA58249C8B3C}" type="presParOf" srcId="{0238CB16-F505-4EF4-98E4-B8BBE12E9849}" destId="{2C21E213-F024-49C4-BC72-B86274F8554F}" srcOrd="0" destOrd="0" presId="urn:microsoft.com/office/officeart/2005/8/layout/hProcess6"/>
    <dgm:cxn modelId="{F06DA48F-AC81-4B78-B4B0-3631AF0F268D}" type="presParOf" srcId="{2C21E213-F024-49C4-BC72-B86274F8554F}" destId="{76517398-B505-4EE1-BA34-5E6BECB26599}" srcOrd="0" destOrd="0" presId="urn:microsoft.com/office/officeart/2005/8/layout/hProcess6"/>
    <dgm:cxn modelId="{A553496F-2C4D-4178-83E7-1F40B0724CAE}" type="presParOf" srcId="{2C21E213-F024-49C4-BC72-B86274F8554F}" destId="{0DD45BB2-C9B6-42F0-9E32-F99A351558BF}" srcOrd="1" destOrd="0" presId="urn:microsoft.com/office/officeart/2005/8/layout/hProcess6"/>
    <dgm:cxn modelId="{674CD65A-DC15-4298-8FF6-93E96B75D3CD}" type="presParOf" srcId="{2C21E213-F024-49C4-BC72-B86274F8554F}" destId="{6053B2F9-42AE-451E-A1FB-0412DB0FC923}" srcOrd="2" destOrd="0" presId="urn:microsoft.com/office/officeart/2005/8/layout/hProcess6"/>
    <dgm:cxn modelId="{BCAC59BE-F6F9-4622-B63E-B5FA87B7206F}" type="presParOf" srcId="{2C21E213-F024-49C4-BC72-B86274F8554F}" destId="{DD74C6F7-D258-4BD7-B0F0-C5AFAA0B63A2}" srcOrd="3" destOrd="0" presId="urn:microsoft.com/office/officeart/2005/8/layout/hProcess6"/>
    <dgm:cxn modelId="{6FC9BA14-17A9-4A7D-A745-59D28005C6CA}" type="presParOf" srcId="{0238CB16-F505-4EF4-98E4-B8BBE12E9849}" destId="{564C109B-778F-4F0C-A2DF-B991E767956E}" srcOrd="1" destOrd="0" presId="urn:microsoft.com/office/officeart/2005/8/layout/hProcess6"/>
    <dgm:cxn modelId="{3AE9225A-0593-4FD4-B2CE-7BC7EBAA84AB}" type="presParOf" srcId="{0238CB16-F505-4EF4-98E4-B8BBE12E9849}" destId="{8CF67942-E3DA-45E1-9993-A18D74D5A8E2}" srcOrd="2" destOrd="0" presId="urn:microsoft.com/office/officeart/2005/8/layout/hProcess6"/>
    <dgm:cxn modelId="{AB136C3B-96C3-4F15-8C59-33DAA314A2D2}" type="presParOf" srcId="{8CF67942-E3DA-45E1-9993-A18D74D5A8E2}" destId="{CCEB343B-1C06-42F4-A736-906D3B96A3E7}" srcOrd="0" destOrd="0" presId="urn:microsoft.com/office/officeart/2005/8/layout/hProcess6"/>
    <dgm:cxn modelId="{7594099B-3E98-4502-B619-75F9788B74D4}" type="presParOf" srcId="{8CF67942-E3DA-45E1-9993-A18D74D5A8E2}" destId="{4D43802F-0712-43AB-9886-6D83D3FB1C31}" srcOrd="1" destOrd="0" presId="urn:microsoft.com/office/officeart/2005/8/layout/hProcess6"/>
    <dgm:cxn modelId="{103B6B7B-CF56-41AB-8157-F868A932D035}" type="presParOf" srcId="{8CF67942-E3DA-45E1-9993-A18D74D5A8E2}" destId="{5E571860-8BA7-4A3B-A3E3-F5AFEE70594D}" srcOrd="2" destOrd="0" presId="urn:microsoft.com/office/officeart/2005/8/layout/hProcess6"/>
    <dgm:cxn modelId="{B1E549B8-C66E-4D6B-B651-288791F314DB}" type="presParOf" srcId="{8CF67942-E3DA-45E1-9993-A18D74D5A8E2}" destId="{6E40FEB5-E2C6-46C5-A8F1-729543DAE673}" srcOrd="3" destOrd="0" presId="urn:microsoft.com/office/officeart/2005/8/layout/hProcess6"/>
    <dgm:cxn modelId="{E38DFA6A-E99A-475D-8AE1-54885E9A68FC}" type="presParOf" srcId="{0238CB16-F505-4EF4-98E4-B8BBE12E9849}" destId="{9F44353D-ED7C-4899-B0E8-F58477F6D8BA}" srcOrd="3" destOrd="0" presId="urn:microsoft.com/office/officeart/2005/8/layout/hProcess6"/>
    <dgm:cxn modelId="{164F261A-5628-456E-B570-5FA142349ED3}" type="presParOf" srcId="{0238CB16-F505-4EF4-98E4-B8BBE12E9849}" destId="{60D7A4FE-3118-49FA-8325-87B8DEF4F536}" srcOrd="4" destOrd="0" presId="urn:microsoft.com/office/officeart/2005/8/layout/hProcess6"/>
    <dgm:cxn modelId="{90168692-7CE5-422A-B62F-ECF5170A82DA}" type="presParOf" srcId="{60D7A4FE-3118-49FA-8325-87B8DEF4F536}" destId="{CE3273C9-2F1D-49EE-BFAC-07B5DBBF1013}" srcOrd="0" destOrd="0" presId="urn:microsoft.com/office/officeart/2005/8/layout/hProcess6"/>
    <dgm:cxn modelId="{80CAC0EC-51A4-4C4E-9D70-EC6DBF26D849}" type="presParOf" srcId="{60D7A4FE-3118-49FA-8325-87B8DEF4F536}" destId="{7B4EF9D4-764E-4819-9D74-086C7F8D54FA}" srcOrd="1" destOrd="0" presId="urn:microsoft.com/office/officeart/2005/8/layout/hProcess6"/>
    <dgm:cxn modelId="{DF6C305E-E70A-4857-B400-F613B7391214}" type="presParOf" srcId="{60D7A4FE-3118-49FA-8325-87B8DEF4F536}" destId="{A37746AA-63B2-4A65-80D3-4C8A1774E223}" srcOrd="2" destOrd="0" presId="urn:microsoft.com/office/officeart/2005/8/layout/hProcess6"/>
    <dgm:cxn modelId="{788045F4-D8A5-4274-B00E-BD81F0D9ADF3}" type="presParOf" srcId="{60D7A4FE-3118-49FA-8325-87B8DEF4F536}" destId="{4C90E76B-9D5C-45E4-803D-0E94E00ECB66}"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5A20E-5EC2-49D7-B59D-CA0D5E362E74}">
      <dsp:nvSpPr>
        <dsp:cNvPr id="0" name=""/>
        <dsp:cNvSpPr/>
      </dsp:nvSpPr>
      <dsp:spPr>
        <a:xfrm>
          <a:off x="0" y="373176"/>
          <a:ext cx="9074881"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5C282A-92D4-4911-AD3A-2F2CB1DE4CFB}">
      <dsp:nvSpPr>
        <dsp:cNvPr id="0" name=""/>
        <dsp:cNvSpPr/>
      </dsp:nvSpPr>
      <dsp:spPr>
        <a:xfrm>
          <a:off x="453744" y="77976"/>
          <a:ext cx="6352416"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106" tIns="0" rIns="240106" bIns="0" numCol="1" spcCol="1270" anchor="ctr" anchorCtr="0">
          <a:noAutofit/>
        </a:bodyPr>
        <a:lstStyle/>
        <a:p>
          <a:pPr lvl="0" algn="l"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Team Members</a:t>
          </a:r>
          <a:endParaRPr lang="en-US" sz="2000" b="0" kern="1200" dirty="0">
            <a:latin typeface="Times New Roman" panose="02020603050405020304" pitchFamily="18" charset="0"/>
            <a:cs typeface="Times New Roman" panose="02020603050405020304" pitchFamily="18" charset="0"/>
          </a:endParaRPr>
        </a:p>
      </dsp:txBody>
      <dsp:txXfrm>
        <a:off x="482565" y="106797"/>
        <a:ext cx="6294774" cy="532758"/>
      </dsp:txXfrm>
    </dsp:sp>
    <dsp:sp modelId="{CEDE6488-D769-480C-AD7C-246F8934F9F6}">
      <dsp:nvSpPr>
        <dsp:cNvPr id="0" name=""/>
        <dsp:cNvSpPr/>
      </dsp:nvSpPr>
      <dsp:spPr>
        <a:xfrm>
          <a:off x="0" y="1280376"/>
          <a:ext cx="9074881"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118F36-9EFF-4831-AAA6-9284E0FF5509}">
      <dsp:nvSpPr>
        <dsp:cNvPr id="0" name=""/>
        <dsp:cNvSpPr/>
      </dsp:nvSpPr>
      <dsp:spPr>
        <a:xfrm>
          <a:off x="453744" y="985176"/>
          <a:ext cx="6352416"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106" tIns="0" rIns="240106" bIns="0" numCol="1" spcCol="1270" anchor="ctr"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Mohammed Ismail Nasrallah Abdelrahman.</a:t>
          </a:r>
        </a:p>
      </dsp:txBody>
      <dsp:txXfrm>
        <a:off x="482565" y="1013997"/>
        <a:ext cx="6294774" cy="532758"/>
      </dsp:txXfrm>
    </dsp:sp>
    <dsp:sp modelId="{C5E6F0BF-58A7-4F9B-9DCB-967F3398032B}">
      <dsp:nvSpPr>
        <dsp:cNvPr id="0" name=""/>
        <dsp:cNvSpPr/>
      </dsp:nvSpPr>
      <dsp:spPr>
        <a:xfrm>
          <a:off x="0" y="2187576"/>
          <a:ext cx="9074881"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A34F9C-5A2C-4EE4-8370-A71787A3C0EA}">
      <dsp:nvSpPr>
        <dsp:cNvPr id="0" name=""/>
        <dsp:cNvSpPr/>
      </dsp:nvSpPr>
      <dsp:spPr>
        <a:xfrm>
          <a:off x="453744" y="1892376"/>
          <a:ext cx="6352416"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106" tIns="0" rIns="240106" bIns="0" numCol="1" spcCol="1270" anchor="ctr"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Shehab Mohamed </a:t>
          </a:r>
          <a:r>
            <a:rPr lang="en-US" sz="2000" kern="1200" dirty="0" err="1">
              <a:latin typeface="Times New Roman" panose="02020603050405020304" pitchFamily="18" charset="0"/>
              <a:cs typeface="Times New Roman" panose="02020603050405020304" pitchFamily="18" charset="0"/>
            </a:rPr>
            <a:t>Mohamed</a:t>
          </a:r>
          <a:r>
            <a:rPr lang="en-US" sz="2000" kern="1200" dirty="0">
              <a:latin typeface="Times New Roman" panose="02020603050405020304" pitchFamily="18" charset="0"/>
              <a:cs typeface="Times New Roman" panose="02020603050405020304" pitchFamily="18" charset="0"/>
            </a:rPr>
            <a:t> Omara.</a:t>
          </a:r>
        </a:p>
      </dsp:txBody>
      <dsp:txXfrm>
        <a:off x="482565" y="1921197"/>
        <a:ext cx="6294774" cy="532758"/>
      </dsp:txXfrm>
    </dsp:sp>
    <dsp:sp modelId="{9C216AD1-1891-46C8-B00F-06D9E2BA39E5}">
      <dsp:nvSpPr>
        <dsp:cNvPr id="0" name=""/>
        <dsp:cNvSpPr/>
      </dsp:nvSpPr>
      <dsp:spPr>
        <a:xfrm>
          <a:off x="0" y="3094776"/>
          <a:ext cx="9074881"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06FC19-1AF1-4FE1-9A88-6EF80496E181}">
      <dsp:nvSpPr>
        <dsp:cNvPr id="0" name=""/>
        <dsp:cNvSpPr/>
      </dsp:nvSpPr>
      <dsp:spPr>
        <a:xfrm>
          <a:off x="453744" y="2799576"/>
          <a:ext cx="6352416"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106" tIns="0" rIns="240106" bIns="0" numCol="1" spcCol="1270" anchor="ctr" anchorCtr="0">
          <a:noAutofit/>
        </a:bodyPr>
        <a:lstStyle/>
        <a:p>
          <a:pPr lvl="0" algn="l" defTabSz="889000">
            <a:lnSpc>
              <a:spcPct val="90000"/>
            </a:lnSpc>
            <a:spcBef>
              <a:spcPct val="0"/>
            </a:spcBef>
            <a:spcAft>
              <a:spcPct val="35000"/>
            </a:spcAft>
          </a:pPr>
          <a:r>
            <a:rPr lang="en-US" sz="2000" kern="1200" dirty="0" err="1">
              <a:latin typeface="Times New Roman" panose="02020603050405020304" pitchFamily="18" charset="0"/>
              <a:cs typeface="Times New Roman" panose="02020603050405020304" pitchFamily="18" charset="0"/>
            </a:rPr>
            <a:t>Fady</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Micheal</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Hezkial</a:t>
          </a:r>
          <a:r>
            <a:rPr lang="en-US" sz="2000" kern="1200" dirty="0">
              <a:latin typeface="Times New Roman" panose="02020603050405020304" pitchFamily="18" charset="0"/>
              <a:cs typeface="Times New Roman" panose="02020603050405020304" pitchFamily="18" charset="0"/>
            </a:rPr>
            <a:t> Abdallah.</a:t>
          </a:r>
        </a:p>
      </dsp:txBody>
      <dsp:txXfrm>
        <a:off x="482565" y="2828397"/>
        <a:ext cx="6294774" cy="532758"/>
      </dsp:txXfrm>
    </dsp:sp>
    <dsp:sp modelId="{7FF4225F-FFD8-4F22-B30F-D5F9DDDAC000}">
      <dsp:nvSpPr>
        <dsp:cNvPr id="0" name=""/>
        <dsp:cNvSpPr/>
      </dsp:nvSpPr>
      <dsp:spPr>
        <a:xfrm>
          <a:off x="0" y="4001976"/>
          <a:ext cx="9074881"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61EB58-A538-4C29-8B86-402A0C36F834}">
      <dsp:nvSpPr>
        <dsp:cNvPr id="0" name=""/>
        <dsp:cNvSpPr/>
      </dsp:nvSpPr>
      <dsp:spPr>
        <a:xfrm>
          <a:off x="453744" y="3706776"/>
          <a:ext cx="6352416"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106" tIns="0" rIns="240106" bIns="0" numCol="1" spcCol="1270" anchor="ctr"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Momen Bishr Mohammed Abdelhamed.</a:t>
          </a:r>
        </a:p>
      </dsp:txBody>
      <dsp:txXfrm>
        <a:off x="482565" y="3735597"/>
        <a:ext cx="6294774" cy="532758"/>
      </dsp:txXfrm>
    </dsp:sp>
    <dsp:sp modelId="{B0EBF2AE-3E1B-43CE-9A48-78B913FF7981}">
      <dsp:nvSpPr>
        <dsp:cNvPr id="0" name=""/>
        <dsp:cNvSpPr/>
      </dsp:nvSpPr>
      <dsp:spPr>
        <a:xfrm>
          <a:off x="0" y="4909176"/>
          <a:ext cx="9074881"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A4FA0E-8B5B-4953-99F1-23AE1A89E644}">
      <dsp:nvSpPr>
        <dsp:cNvPr id="0" name=""/>
        <dsp:cNvSpPr/>
      </dsp:nvSpPr>
      <dsp:spPr>
        <a:xfrm>
          <a:off x="453744" y="4613976"/>
          <a:ext cx="6352416"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106" tIns="0" rIns="240106" bIns="0" numCol="1" spcCol="1270" anchor="ctr"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Mohamed Abdelhaleem Abdelhaleem Ahmed.</a:t>
          </a:r>
        </a:p>
      </dsp:txBody>
      <dsp:txXfrm>
        <a:off x="482565" y="4642797"/>
        <a:ext cx="6294774"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45BB2-C9B6-42F0-9E32-F99A351558BF}">
      <dsp:nvSpPr>
        <dsp:cNvPr id="0" name=""/>
        <dsp:cNvSpPr/>
      </dsp:nvSpPr>
      <dsp:spPr>
        <a:xfrm>
          <a:off x="980896" y="0"/>
          <a:ext cx="2113280" cy="1847273"/>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Creating Calendar</a:t>
          </a:r>
          <a:endParaRPr lang="en-US" sz="1800" b="1" kern="1200" dirty="0">
            <a:latin typeface="Times New Roman" panose="02020603050405020304" pitchFamily="18" charset="0"/>
            <a:cs typeface="Times New Roman" panose="02020603050405020304" pitchFamily="18" charset="0"/>
          </a:endParaRPr>
        </a:p>
      </dsp:txBody>
      <dsp:txXfrm>
        <a:off x="1509216" y="277091"/>
        <a:ext cx="1030224" cy="1293091"/>
      </dsp:txXfrm>
    </dsp:sp>
    <dsp:sp modelId="{DD74C6F7-D258-4BD7-B0F0-C5AFAA0B63A2}">
      <dsp:nvSpPr>
        <dsp:cNvPr id="0" name=""/>
        <dsp:cNvSpPr/>
      </dsp:nvSpPr>
      <dsp:spPr>
        <a:xfrm>
          <a:off x="452576" y="395316"/>
          <a:ext cx="1056640" cy="105664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1. </a:t>
          </a:r>
          <a:endParaRPr lang="en-US" sz="2000" b="1"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607317" y="550057"/>
        <a:ext cx="747158" cy="747158"/>
      </dsp:txXfrm>
    </dsp:sp>
    <dsp:sp modelId="{4D43802F-0712-43AB-9886-6D83D3FB1C31}">
      <dsp:nvSpPr>
        <dsp:cNvPr id="0" name=""/>
        <dsp:cNvSpPr/>
      </dsp:nvSpPr>
      <dsp:spPr>
        <a:xfrm>
          <a:off x="3769513" y="0"/>
          <a:ext cx="2113280" cy="1847273"/>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Creating Chart of Accounts</a:t>
          </a:r>
          <a:endParaRPr lang="en-US" sz="1800" b="1" kern="1200" dirty="0">
            <a:latin typeface="Times New Roman" panose="02020603050405020304" pitchFamily="18" charset="0"/>
            <a:cs typeface="Times New Roman" panose="02020603050405020304" pitchFamily="18" charset="0"/>
          </a:endParaRPr>
        </a:p>
      </dsp:txBody>
      <dsp:txXfrm>
        <a:off x="4297833" y="277091"/>
        <a:ext cx="1030224" cy="1293091"/>
      </dsp:txXfrm>
    </dsp:sp>
    <dsp:sp modelId="{6E40FEB5-E2C6-46C5-A8F1-729543DAE673}">
      <dsp:nvSpPr>
        <dsp:cNvPr id="0" name=""/>
        <dsp:cNvSpPr/>
      </dsp:nvSpPr>
      <dsp:spPr>
        <a:xfrm>
          <a:off x="3241193" y="395316"/>
          <a:ext cx="1056640" cy="105664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2.</a:t>
          </a:r>
          <a:endParaRPr lang="en-US" sz="2000" b="1"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3395934" y="550057"/>
        <a:ext cx="747158" cy="747158"/>
      </dsp:txXfrm>
    </dsp:sp>
    <dsp:sp modelId="{7B4EF9D4-764E-4819-9D74-086C7F8D54FA}">
      <dsp:nvSpPr>
        <dsp:cNvPr id="0" name=""/>
        <dsp:cNvSpPr/>
      </dsp:nvSpPr>
      <dsp:spPr>
        <a:xfrm>
          <a:off x="6558131" y="0"/>
          <a:ext cx="2113280" cy="1847273"/>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Creating Currency</a:t>
          </a:r>
          <a:endParaRPr lang="en-US" sz="1800" b="1" kern="1200" dirty="0">
            <a:latin typeface="Times New Roman" panose="02020603050405020304" pitchFamily="18" charset="0"/>
            <a:cs typeface="Times New Roman" panose="02020603050405020304" pitchFamily="18" charset="0"/>
          </a:endParaRPr>
        </a:p>
      </dsp:txBody>
      <dsp:txXfrm>
        <a:off x="7086451" y="277091"/>
        <a:ext cx="1030224" cy="1293091"/>
      </dsp:txXfrm>
    </dsp:sp>
    <dsp:sp modelId="{4C90E76B-9D5C-45E4-803D-0E94E00ECB66}">
      <dsp:nvSpPr>
        <dsp:cNvPr id="0" name=""/>
        <dsp:cNvSpPr/>
      </dsp:nvSpPr>
      <dsp:spPr>
        <a:xfrm>
          <a:off x="6029811" y="395316"/>
          <a:ext cx="1056640" cy="105664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3.</a:t>
          </a:r>
          <a:endParaRPr lang="en-US" sz="2000" b="1"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6184552" y="550057"/>
        <a:ext cx="747158" cy="7471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B0672-E696-42C3-8C82-356A1B57D2D5}" type="datetimeFigureOut">
              <a:rPr lang="en-US" smtClean="0"/>
              <a:t>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23B7E-0695-4938-B739-8D5B03A94BA6}" type="slidenum">
              <a:rPr lang="en-US" smtClean="0"/>
              <a:t>‹#›</a:t>
            </a:fld>
            <a:endParaRPr lang="en-US"/>
          </a:p>
        </p:txBody>
      </p:sp>
    </p:spTree>
    <p:extLst>
      <p:ext uri="{BB962C8B-B14F-4D97-AF65-F5344CB8AC3E}">
        <p14:creationId xmlns:p14="http://schemas.microsoft.com/office/powerpoint/2010/main" val="1299118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123B7E-0695-4938-B739-8D5B03A94BA6}" type="slidenum">
              <a:rPr lang="en-US" smtClean="0"/>
              <a:t>8</a:t>
            </a:fld>
            <a:endParaRPr lang="en-US"/>
          </a:p>
        </p:txBody>
      </p:sp>
    </p:spTree>
    <p:extLst>
      <p:ext uri="{BB962C8B-B14F-4D97-AF65-F5344CB8AC3E}">
        <p14:creationId xmlns:p14="http://schemas.microsoft.com/office/powerpoint/2010/main" val="114732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0000"/>
                </a:solidFill>
                <a:latin typeface="Times New Roman" panose="02020603050405020304" pitchFamily="18" charset="0"/>
                <a:cs typeface="Times New Roman" panose="02020603050405020304" pitchFamily="18" charset="0"/>
              </a:rPr>
              <a:t>'</a:t>
            </a:r>
            <a:r>
              <a:rPr lang="en-US" sz="1200" b="1" u="sng" dirty="0" smtClean="0">
                <a:solidFill>
                  <a:srgbClr val="FF0000"/>
                </a:solidFill>
                <a:latin typeface="Times New Roman" panose="02020603050405020304" pitchFamily="18" charset="0"/>
                <a:cs typeface="Times New Roman" panose="02020603050405020304" pitchFamily="18" charset="0"/>
              </a:rPr>
              <a:t>Window Prompt</a:t>
            </a:r>
            <a:r>
              <a:rPr lang="en-US" sz="1200" b="1" u="sng" dirty="0" smtClean="0">
                <a:solidFill>
                  <a:schemeClr val="accent2">
                    <a:lumMod val="50000"/>
                  </a:schemeClr>
                </a:solidFill>
                <a:latin typeface="Times New Roman" panose="02020603050405020304" pitchFamily="18" charset="0"/>
                <a:cs typeface="Times New Roman" panose="02020603050405020304" pitchFamily="18" charset="0"/>
              </a:rPr>
              <a:t>'</a:t>
            </a:r>
            <a:r>
              <a:rPr lang="en-US" sz="1200" b="1" dirty="0" smtClean="0">
                <a:solidFill>
                  <a:schemeClr val="tx1">
                    <a:lumMod val="95000"/>
                    <a:lumOff val="5000"/>
                  </a:schemeClr>
                </a:solidFill>
                <a:latin typeface="Times New Roman" panose="02020603050405020304" pitchFamily="18" charset="0"/>
                <a:cs typeface="Times New Roman" panose="02020603050405020304" pitchFamily="18" charset="0"/>
              </a:rPr>
              <a:t> field, enter the name that will appear to the user when entering data."</a:t>
            </a:r>
          </a:p>
          <a:p>
            <a:endParaRPr lang="en-US" dirty="0"/>
          </a:p>
        </p:txBody>
      </p:sp>
      <p:sp>
        <p:nvSpPr>
          <p:cNvPr id="4" name="Slide Number Placeholder 3"/>
          <p:cNvSpPr>
            <a:spLocks noGrp="1"/>
          </p:cNvSpPr>
          <p:nvPr>
            <p:ph type="sldNum" sz="quarter" idx="10"/>
          </p:nvPr>
        </p:nvSpPr>
        <p:spPr/>
        <p:txBody>
          <a:bodyPr/>
          <a:lstStyle/>
          <a:p>
            <a:fld id="{EE123B7E-0695-4938-B739-8D5B03A94BA6}" type="slidenum">
              <a:rPr lang="en-US" smtClean="0"/>
              <a:t>11</a:t>
            </a:fld>
            <a:endParaRPr lang="en-US"/>
          </a:p>
        </p:txBody>
      </p:sp>
    </p:spTree>
    <p:extLst>
      <p:ext uri="{BB962C8B-B14F-4D97-AF65-F5344CB8AC3E}">
        <p14:creationId xmlns:p14="http://schemas.microsoft.com/office/powerpoint/2010/main" val="51655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The Value Sets window is used to define the types of values that can be entered for each Segment, such as numbers, characters, or values within a specific range.</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EE123B7E-0695-4938-B739-8D5B03A94BA6}" type="slidenum">
              <a:rPr lang="en-US" smtClean="0"/>
              <a:t>12</a:t>
            </a:fld>
            <a:endParaRPr lang="en-US"/>
          </a:p>
        </p:txBody>
      </p:sp>
    </p:spTree>
    <p:extLst>
      <p:ext uri="{BB962C8B-B14F-4D97-AF65-F5344CB8AC3E}">
        <p14:creationId xmlns:p14="http://schemas.microsoft.com/office/powerpoint/2010/main" val="31584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123B7E-0695-4938-B739-8D5B03A94BA6}" type="slidenum">
              <a:rPr lang="en-US" smtClean="0"/>
              <a:t>13</a:t>
            </a:fld>
            <a:endParaRPr lang="en-US"/>
          </a:p>
        </p:txBody>
      </p:sp>
    </p:spTree>
    <p:extLst>
      <p:ext uri="{BB962C8B-B14F-4D97-AF65-F5344CB8AC3E}">
        <p14:creationId xmlns:p14="http://schemas.microsoft.com/office/powerpoint/2010/main" val="1785258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22745603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4267324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49510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2722144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43116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3322173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541799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437239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10553923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FC5E94-D447-43EF-9E67-079069B468D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2368006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FC5E94-D447-43EF-9E67-079069B468D3}"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120792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FC5E94-D447-43EF-9E67-079069B468D3}"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158236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FC5E94-D447-43EF-9E67-079069B468D3}"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1227334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C5E94-D447-43EF-9E67-079069B468D3}"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330353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FC5E94-D447-43EF-9E67-079069B468D3}"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7D4FB4-38E2-4DA3-AC61-1BB83E2A5C19}" type="slidenum">
              <a:rPr lang="en-US" smtClean="0"/>
              <a:t>‹#›</a:t>
            </a:fld>
            <a:endParaRPr lang="en-US"/>
          </a:p>
        </p:txBody>
      </p:sp>
    </p:spTree>
    <p:extLst>
      <p:ext uri="{BB962C8B-B14F-4D97-AF65-F5344CB8AC3E}">
        <p14:creationId xmlns:p14="http://schemas.microsoft.com/office/powerpoint/2010/main" val="3486062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7D4FB4-38E2-4DA3-AC61-1BB83E2A5C19}" type="slidenum">
              <a:rPr lang="en-US" smtClean="0"/>
              <a:t>‹#›</a:t>
            </a:fld>
            <a:endParaRPr lang="en-US"/>
          </a:p>
        </p:txBody>
      </p:sp>
      <p:sp>
        <p:nvSpPr>
          <p:cNvPr id="5" name="Date Placeholder 4"/>
          <p:cNvSpPr>
            <a:spLocks noGrp="1"/>
          </p:cNvSpPr>
          <p:nvPr>
            <p:ph type="dt" sz="half" idx="10"/>
          </p:nvPr>
        </p:nvSpPr>
        <p:spPr/>
        <p:txBody>
          <a:bodyPr/>
          <a:lstStyle/>
          <a:p>
            <a:fld id="{41FC5E94-D447-43EF-9E67-079069B468D3}" type="datetimeFigureOut">
              <a:rPr lang="en-US" smtClean="0"/>
              <a:t>4/13/2025</a:t>
            </a:fld>
            <a:endParaRPr lang="en-US"/>
          </a:p>
        </p:txBody>
      </p:sp>
    </p:spTree>
    <p:extLst>
      <p:ext uri="{BB962C8B-B14F-4D97-AF65-F5344CB8AC3E}">
        <p14:creationId xmlns:p14="http://schemas.microsoft.com/office/powerpoint/2010/main" val="1159957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1FC5E94-D447-43EF-9E67-079069B468D3}" type="datetimeFigureOut">
              <a:rPr lang="en-US" smtClean="0"/>
              <a:t>4/13/2025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C7D4FB4-38E2-4DA3-AC61-1BB83E2A5C19}" type="slidenum">
              <a:rPr lang="en-US" smtClean="0"/>
              <a:t>‹#›</a:t>
            </a:fld>
            <a:endParaRPr lang="en-US"/>
          </a:p>
        </p:txBody>
      </p:sp>
    </p:spTree>
    <p:extLst>
      <p:ext uri="{BB962C8B-B14F-4D97-AF65-F5344CB8AC3E}">
        <p14:creationId xmlns:p14="http://schemas.microsoft.com/office/powerpoint/2010/main" val="111681793"/>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0.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microsoft.com/office/2007/relationships/hdphoto" Target="../media/hdphoto11.wdp"/><Relationship Id="rId5" Type="http://schemas.openxmlformats.org/officeDocument/2006/relationships/image" Target="../media/image14.png"/><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microsoft.com/office/2007/relationships/hdphoto" Target="../media/hdphoto15.wdp"/><Relationship Id="rId5" Type="http://schemas.openxmlformats.org/officeDocument/2006/relationships/image" Target="../media/image20.png"/><Relationship Id="rId4" Type="http://schemas.microsoft.com/office/2007/relationships/hdphoto" Target="../media/hdphoto14.wdp"/></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7" Type="http://schemas.microsoft.com/office/2007/relationships/hdphoto" Target="../media/hdphoto18.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17.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9.png"/><Relationship Id="rId1" Type="http://schemas.openxmlformats.org/officeDocument/2006/relationships/slideLayout" Target="../slideLayouts/slideLayout7.xml"/><Relationship Id="rId5" Type="http://schemas.microsoft.com/office/2007/relationships/hdphoto" Target="../media/hdphoto21.wdp"/><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1.png"/><Relationship Id="rId1" Type="http://schemas.openxmlformats.org/officeDocument/2006/relationships/slideLayout" Target="../slideLayouts/slideLayout1.xml"/><Relationship Id="rId5" Type="http://schemas.microsoft.com/office/2007/relationships/hdphoto" Target="../media/hdphoto23.wdp"/><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32699" y="1575358"/>
            <a:ext cx="7766936" cy="1520919"/>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2800" b="1" dirty="0" smtClean="0">
                <a:solidFill>
                  <a:schemeClr val="accent2">
                    <a:lumMod val="50000"/>
                  </a:schemeClr>
                </a:solidFill>
                <a:effectLst>
                  <a:outerShdw blurRad="38100" dist="38100" dir="2700000" algn="tl">
                    <a:srgbClr val="000000">
                      <a:alpha val="43137"/>
                    </a:srgbClr>
                  </a:outerShdw>
                </a:effectLst>
                <a:latin typeface="Aref Ruqaa" panose="02000503000000000000" pitchFamily="2" charset="-78"/>
                <a:cs typeface="Aref Ruqaa" panose="02000503000000000000" pitchFamily="2" charset="-78"/>
              </a:rPr>
              <a:t>Track: </a:t>
            </a:r>
            <a:r>
              <a:rPr lang="en-US" sz="2800" dirty="0" smtClean="0">
                <a:latin typeface="Aref Ruqaa" panose="02000503000000000000" pitchFamily="2" charset="-78"/>
                <a:cs typeface="Aref Ruqaa" panose="02000503000000000000" pitchFamily="2" charset="-78"/>
              </a:rPr>
              <a:t>Oracle Digital Accounting Specialist</a:t>
            </a:r>
            <a:r>
              <a:rPr lang="en-US" sz="2800" dirty="0" smtClean="0"/>
              <a:t/>
            </a:r>
            <a:br>
              <a:rPr lang="en-US" sz="2800" dirty="0" smtClean="0"/>
            </a:br>
            <a:r>
              <a:rPr lang="en-US" sz="2800" dirty="0" smtClean="0"/>
              <a:t> </a:t>
            </a:r>
            <a:r>
              <a:rPr lang="en-US" sz="2800" b="1" dirty="0">
                <a:solidFill>
                  <a:schemeClr val="accent2">
                    <a:lumMod val="50000"/>
                  </a:schemeClr>
                </a:solidFill>
                <a:effectLst>
                  <a:outerShdw blurRad="38100" dist="38100" dir="2700000" algn="tl">
                    <a:srgbClr val="000000">
                      <a:alpha val="43137"/>
                    </a:srgbClr>
                  </a:outerShdw>
                </a:effectLst>
                <a:latin typeface="Aref Ruqaa" panose="02000503000000000000" pitchFamily="2" charset="-78"/>
                <a:cs typeface="Aref Ruqaa" panose="02000503000000000000" pitchFamily="2" charset="-78"/>
              </a:rPr>
              <a:t>Group Code:   </a:t>
            </a:r>
            <a:r>
              <a:rPr lang="en-US" sz="2800" dirty="0" smtClean="0">
                <a:latin typeface="Aref Ruqaa" panose="02000503000000000000" pitchFamily="2" charset="-78"/>
                <a:cs typeface="Aref Ruqaa" panose="02000503000000000000" pitchFamily="2" charset="-78"/>
              </a:rPr>
              <a:t>NXT19_CAI2_ERP4_S2</a:t>
            </a:r>
            <a:endParaRPr lang="en-US" sz="2800" dirty="0">
              <a:latin typeface="Aref Ruqaa" panose="02000503000000000000" pitchFamily="2" charset="-78"/>
              <a:cs typeface="Aref Ruqaa" panose="02000503000000000000" pitchFamily="2" charset="-78"/>
            </a:endParaRPr>
          </a:p>
        </p:txBody>
      </p:sp>
    </p:spTree>
    <p:extLst>
      <p:ext uri="{BB962C8B-B14F-4D97-AF65-F5344CB8AC3E}">
        <p14:creationId xmlns:p14="http://schemas.microsoft.com/office/powerpoint/2010/main" val="1655653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868" y="1151946"/>
            <a:ext cx="5734759" cy="369332"/>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Setup →</a:t>
            </a: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Financials →</a:t>
            </a: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Flexfields →</a:t>
            </a: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a:t>
            </a: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Segments</a:t>
            </a:r>
          </a:p>
        </p:txBody>
      </p:sp>
      <p:sp>
        <p:nvSpPr>
          <p:cNvPr id="17" name="TextBox 16"/>
          <p:cNvSpPr txBox="1"/>
          <p:nvPr/>
        </p:nvSpPr>
        <p:spPr>
          <a:xfrm>
            <a:off x="7211658" y="749256"/>
            <a:ext cx="4195173" cy="369332"/>
          </a:xfrm>
          <a:prstGeom prst="rect">
            <a:avLst/>
          </a:prstGeom>
          <a:noFill/>
        </p:spPr>
        <p:txBody>
          <a:bodyPr wrap="square" rtlCol="0">
            <a:spAutoFit/>
          </a:bodyPr>
          <a:lstStyle/>
          <a:p>
            <a:pPr algn="ctr"/>
            <a:r>
              <a:rPr lang="en-US" b="1" dirty="0" smtClean="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Key Flexfield Segments Window</a:t>
            </a:r>
            <a:endParaRPr lang="en-US" b="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TextBox 17"/>
          <p:cNvSpPr txBox="1"/>
          <p:nvPr/>
        </p:nvSpPr>
        <p:spPr>
          <a:xfrm>
            <a:off x="-19868" y="1730350"/>
            <a:ext cx="534311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 these windows to define the key Flexfield structure:</a:t>
            </a:r>
          </a:p>
        </p:txBody>
      </p:sp>
      <p:sp>
        <p:nvSpPr>
          <p:cNvPr id="19" name="TextBox 18"/>
          <p:cNvSpPr txBox="1"/>
          <p:nvPr/>
        </p:nvSpPr>
        <p:spPr>
          <a:xfrm>
            <a:off x="413548" y="2464808"/>
            <a:ext cx="4839035" cy="646331"/>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Query </a:t>
            </a:r>
            <a:r>
              <a:rPr lang="en-US" dirty="0">
                <a:latin typeface="Times New Roman" panose="02020603050405020304" pitchFamily="18" charset="0"/>
                <a:cs typeface="Times New Roman" panose="02020603050405020304" pitchFamily="18" charset="0"/>
              </a:rPr>
              <a:t>Application as </a:t>
            </a:r>
            <a:r>
              <a:rPr lang="en-US" b="1" u="sng" dirty="0">
                <a:solidFill>
                  <a:schemeClr val="accent1">
                    <a:lumMod val="50000"/>
                  </a:schemeClr>
                </a:solidFill>
                <a:latin typeface="Times New Roman" panose="02020603050405020304" pitchFamily="18" charset="0"/>
                <a:cs typeface="Times New Roman" panose="02020603050405020304" pitchFamily="18" charset="0"/>
              </a:rPr>
              <a:t>General Ledger</a:t>
            </a:r>
            <a:r>
              <a:rPr lang="en-US" b="1" dirty="0">
                <a:solidFill>
                  <a:schemeClr val="accent1">
                    <a:lumMod val="50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Flexfield Title as </a:t>
            </a:r>
            <a:r>
              <a:rPr lang="en-US" b="1" u="sng" dirty="0">
                <a:solidFill>
                  <a:schemeClr val="accent1">
                    <a:lumMod val="50000"/>
                  </a:schemeClr>
                </a:solidFill>
                <a:latin typeface="Times New Roman" panose="02020603050405020304" pitchFamily="18" charset="0"/>
                <a:cs typeface="Times New Roman" panose="02020603050405020304" pitchFamily="18" charset="0"/>
              </a:rPr>
              <a:t>Accounting Flexfield</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13548" y="3365037"/>
            <a:ext cx="4839035" cy="646331"/>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Place </a:t>
            </a:r>
            <a:r>
              <a:rPr lang="en-US" dirty="0">
                <a:latin typeface="Times New Roman" panose="02020603050405020304" pitchFamily="18" charset="0"/>
                <a:cs typeface="Times New Roman" panose="02020603050405020304" pitchFamily="18" charset="0"/>
              </a:rPr>
              <a:t>cursor on structures code click on </a:t>
            </a:r>
            <a:r>
              <a:rPr lang="en-US" dirty="0" smtClean="0">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enter </a:t>
            </a:r>
            <a:r>
              <a:rPr lang="en-US" dirty="0">
                <a:latin typeface="Times New Roman" panose="02020603050405020304" pitchFamily="18" charset="0"/>
                <a:cs typeface="Times New Roman" panose="02020603050405020304" pitchFamily="18" charset="0"/>
              </a:rPr>
              <a:t>the new structure name.</a:t>
            </a:r>
          </a:p>
        </p:txBody>
      </p:sp>
      <p:sp>
        <p:nvSpPr>
          <p:cNvPr id="21" name="Oval 20"/>
          <p:cNvSpPr/>
          <p:nvPr/>
        </p:nvSpPr>
        <p:spPr>
          <a:xfrm>
            <a:off x="138278" y="249361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2" name="Oval 21"/>
          <p:cNvSpPr/>
          <p:nvPr/>
        </p:nvSpPr>
        <p:spPr>
          <a:xfrm>
            <a:off x="138278" y="3435866"/>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3" name="TextBox 22"/>
          <p:cNvSpPr txBox="1"/>
          <p:nvPr/>
        </p:nvSpPr>
        <p:spPr>
          <a:xfrm>
            <a:off x="413548" y="4302874"/>
            <a:ext cx="483903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Enable Allow Dynamic </a:t>
            </a:r>
            <a:r>
              <a:rPr lang="en-US" dirty="0" smtClean="0">
                <a:latin typeface="Times New Roman" panose="02020603050405020304" pitchFamily="18" charset="0"/>
                <a:cs typeface="Times New Roman" panose="02020603050405020304" pitchFamily="18" charset="0"/>
              </a:rPr>
              <a:t>Inserts.</a:t>
            </a:r>
            <a:endParaRPr lang="en-US"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370749" y="4972487"/>
            <a:ext cx="48818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Segments </a:t>
            </a:r>
            <a:r>
              <a:rPr lang="en-US" dirty="0" smtClean="0">
                <a:latin typeface="Times New Roman" panose="02020603050405020304" pitchFamily="18" charset="0"/>
                <a:cs typeface="Times New Roman" panose="02020603050405020304" pitchFamily="18" charset="0"/>
              </a:rPr>
              <a:t>button.</a:t>
            </a:r>
            <a:endParaRPr lang="en-US" dirty="0">
              <a:latin typeface="Times New Roman" panose="02020603050405020304" pitchFamily="18" charset="0"/>
              <a:cs typeface="Times New Roman" panose="02020603050405020304" pitchFamily="18" charset="0"/>
            </a:endParaRPr>
          </a:p>
        </p:txBody>
      </p:sp>
      <p:sp>
        <p:nvSpPr>
          <p:cNvPr id="25" name="Oval 24"/>
          <p:cNvSpPr/>
          <p:nvPr/>
        </p:nvSpPr>
        <p:spPr>
          <a:xfrm>
            <a:off x="138278" y="4311649"/>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6" name="Oval 25"/>
          <p:cNvSpPr/>
          <p:nvPr/>
        </p:nvSpPr>
        <p:spPr>
          <a:xfrm>
            <a:off x="138278" y="5008533"/>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4</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7" name="TextBox 26"/>
          <p:cNvSpPr txBox="1"/>
          <p:nvPr/>
        </p:nvSpPr>
        <p:spPr>
          <a:xfrm>
            <a:off x="265944" y="223898"/>
            <a:ext cx="6350757" cy="461665"/>
          </a:xfrm>
          <a:prstGeom prst="rect">
            <a:avLst/>
          </a:prstGeom>
          <a:noFill/>
        </p:spPr>
        <p:txBody>
          <a:bodyPr wrap="square" rtlCol="0">
            <a:spAutoFit/>
          </a:bodyPr>
          <a:lstStyle/>
          <a:p>
            <a:r>
              <a:rPr lang="en-US" sz="2400" b="1" dirty="0" smtClean="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400" b="1" baseline="30000" dirty="0" smtClean="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en-US" sz="2400" b="1" dirty="0" smtClean="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Key </a:t>
            </a:r>
            <a:r>
              <a:rPr lang="en-US" sz="2400" b="1"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Flexfield</a:t>
            </a:r>
            <a:r>
              <a:rPr lang="en-US" sz="24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Segments Window</a:t>
            </a:r>
          </a:p>
        </p:txBody>
      </p:sp>
      <p:pic>
        <p:nvPicPr>
          <p:cNvPr id="28" name="Picture 27"/>
          <p:cNvPicPr>
            <a:picLocks noChangeAspect="1"/>
          </p:cNvPicPr>
          <p:nvPr/>
        </p:nvPicPr>
        <p:blipFill rotWithShape="1">
          <a:blip r:embed="rId2">
            <a:extLst>
              <a:ext uri="{BEBA8EAE-BF5A-486C-A8C5-ECC9F3942E4B}">
                <a14:imgProps xmlns:a14="http://schemas.microsoft.com/office/drawing/2010/main">
                  <a14:imgLayer r:embed="rId3">
                    <a14:imgEffect>
                      <a14:backgroundRemoval t="8301" b="89844" l="0" r="90000">
                        <a14:foregroundMark x1="4844" y1="13672" x2="5234" y2="45801"/>
                        <a14:foregroundMark x1="62266" y1="62598" x2="74844" y2="62402"/>
                        <a14:foregroundMark x1="74844" y1="62402" x2="82188" y2="62402"/>
                        <a14:foregroundMark x1="83984" y1="20898" x2="83906" y2="21582"/>
                        <a14:foregroundMark x1="2578" y1="8301" x2="40703" y2="11133"/>
                        <a14:foregroundMark x1="40703" y1="11133" x2="42969" y2="10449"/>
                        <a14:foregroundMark x1="156" y1="9863" x2="234" y2="29004"/>
                        <a14:backgroundMark x1="42578" y1="6641" x2="4453" y2="4688"/>
                        <a14:backgroundMark x1="4453" y1="4688" x2="6563" y2="6348"/>
                        <a14:backgroundMark x1="7656" y1="5957" x2="11641" y2="7031"/>
                        <a14:backgroundMark x1="4141" y1="6543" x2="0" y2="6445"/>
                        <a14:backgroundMark x1="156" y1="7520" x2="156" y2="35742"/>
                        <a14:backgroundMark x1="156" y1="35938" x2="156" y2="56152"/>
                      </a14:backgroundRemoval>
                    </a14:imgEffect>
                  </a14:imgLayer>
                </a14:imgProps>
              </a:ext>
            </a:extLst>
          </a:blip>
          <a:srcRect t="5833" r="13903" b="33737"/>
          <a:stretch/>
        </p:blipFill>
        <p:spPr>
          <a:xfrm>
            <a:off x="5714891" y="1393664"/>
            <a:ext cx="6660781" cy="3849951"/>
          </a:xfrm>
          <a:prstGeom prst="rect">
            <a:avLst/>
          </a:prstGeom>
          <a:ln>
            <a:noFill/>
          </a:ln>
          <a:effectLst>
            <a:outerShdw blurRad="292100" dist="139700" dir="2700000" algn="tl" rotWithShape="0">
              <a:srgbClr val="333333">
                <a:alpha val="65000"/>
              </a:srgbClr>
            </a:outerShdw>
          </a:effectLst>
        </p:spPr>
      </p:pic>
      <p:sp>
        <p:nvSpPr>
          <p:cNvPr id="29" name="Rectangle 28"/>
          <p:cNvSpPr/>
          <p:nvPr/>
        </p:nvSpPr>
        <p:spPr>
          <a:xfrm>
            <a:off x="7792944" y="3204113"/>
            <a:ext cx="1971361" cy="192588"/>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Rectangle 29"/>
          <p:cNvSpPr/>
          <p:nvPr/>
        </p:nvSpPr>
        <p:spPr>
          <a:xfrm>
            <a:off x="7871424" y="2584465"/>
            <a:ext cx="4320576" cy="225480"/>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Oval 30"/>
          <p:cNvSpPr/>
          <p:nvPr/>
        </p:nvSpPr>
        <p:spPr>
          <a:xfrm>
            <a:off x="7521384" y="2609637"/>
            <a:ext cx="271560" cy="26112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32" name="Rectangle 31"/>
          <p:cNvSpPr/>
          <p:nvPr/>
        </p:nvSpPr>
        <p:spPr>
          <a:xfrm>
            <a:off x="10894260" y="4377834"/>
            <a:ext cx="948772" cy="364770"/>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3" name="Oval 32"/>
          <p:cNvSpPr/>
          <p:nvPr/>
        </p:nvSpPr>
        <p:spPr>
          <a:xfrm>
            <a:off x="11197435" y="4798641"/>
            <a:ext cx="994565" cy="3577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93745" y="3177266"/>
            <a:ext cx="271560" cy="26112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35" name="Oval 34"/>
          <p:cNvSpPr/>
          <p:nvPr/>
        </p:nvSpPr>
        <p:spPr>
          <a:xfrm>
            <a:off x="10575118" y="4183891"/>
            <a:ext cx="271560" cy="26112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36" name="Oval 35"/>
          <p:cNvSpPr/>
          <p:nvPr/>
        </p:nvSpPr>
        <p:spPr>
          <a:xfrm>
            <a:off x="10908268" y="4881242"/>
            <a:ext cx="271560" cy="26112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4</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419911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ppt_x"/>
                                          </p:val>
                                        </p:tav>
                                        <p:tav tm="100000">
                                          <p:val>
                                            <p:strVal val="#ppt_x"/>
                                          </p:val>
                                        </p:tav>
                                      </p:tavLst>
                                    </p:anim>
                                    <p:anim calcmode="lin" valueType="num">
                                      <p:cBhvr additive="base">
                                        <p:cTn id="76" dur="5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ppt_x"/>
                                          </p:val>
                                        </p:tav>
                                        <p:tav tm="100000">
                                          <p:val>
                                            <p:strVal val="#ppt_x"/>
                                          </p:val>
                                        </p:tav>
                                      </p:tavLst>
                                    </p:anim>
                                    <p:anim calcmode="lin" valueType="num">
                                      <p:cBhvr additive="base">
                                        <p:cTn id="94" dur="500" fill="hold"/>
                                        <p:tgtEl>
                                          <p:spTgt spid="33"/>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fill="hold"/>
                                        <p:tgtEl>
                                          <p:spTgt spid="36"/>
                                        </p:tgtEl>
                                        <p:attrNameLst>
                                          <p:attrName>ppt_x</p:attrName>
                                        </p:attrNameLst>
                                      </p:cBhvr>
                                      <p:tavLst>
                                        <p:tav tm="0">
                                          <p:val>
                                            <p:strVal val="#ppt_x"/>
                                          </p:val>
                                        </p:tav>
                                        <p:tav tm="100000">
                                          <p:val>
                                            <p:strVal val="#ppt_x"/>
                                          </p:val>
                                        </p:tav>
                                      </p:tavLst>
                                    </p:anim>
                                    <p:anim calcmode="lin" valueType="num">
                                      <p:cBhvr additive="base">
                                        <p:cTn id="9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9" grpId="0"/>
      <p:bldP spid="20" grpId="0"/>
      <p:bldP spid="21" grpId="0" animBg="1"/>
      <p:bldP spid="22" grpId="0" animBg="1"/>
      <p:bldP spid="23" grpId="0"/>
      <p:bldP spid="24" grpId="0"/>
      <p:bldP spid="25" grpId="0" animBg="1"/>
      <p:bldP spid="26" grpId="0" animBg="1"/>
      <p:bldP spid="27" grpId="0"/>
      <p:bldP spid="29" grpId="0" animBg="1"/>
      <p:bldP spid="30" grpId="0" animBg="1"/>
      <p:bldP spid="31" grpId="0" animBg="1"/>
      <p:bldP spid="32" grpId="0" animBg="1"/>
      <p:bldP spid="33"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118" y="934998"/>
            <a:ext cx="8596668" cy="297337"/>
          </a:xfrm>
        </p:spPr>
        <p:txBody>
          <a:bodyPr>
            <a:noAutofit/>
          </a:bodyPr>
          <a:lstStyle/>
          <a:p>
            <a:r>
              <a:rPr lang="en-US" sz="1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After clicking the Segments button, the Segments Summary window appears.</a:t>
            </a:r>
          </a:p>
        </p:txBody>
      </p:sp>
      <p:sp>
        <p:nvSpPr>
          <p:cNvPr id="6" name="Title 3"/>
          <p:cNvSpPr txBox="1">
            <a:spLocks/>
          </p:cNvSpPr>
          <p:nvPr/>
        </p:nvSpPr>
        <p:spPr>
          <a:xfrm>
            <a:off x="140081" y="4386668"/>
            <a:ext cx="5120932" cy="77097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smtClean="0">
                <a:solidFill>
                  <a:schemeClr val="tx2">
                    <a:lumMod val="50000"/>
                  </a:schemeClr>
                </a:solidFill>
                <a:latin typeface="Times New Roman" panose="02020603050405020304" pitchFamily="18" charset="0"/>
                <a:cs typeface="Times New Roman" panose="02020603050405020304" pitchFamily="18" charset="0"/>
              </a:rPr>
              <a:t>🔔</a:t>
            </a:r>
            <a:r>
              <a:rPr lang="en-US" sz="1800" b="1" dirty="0" smtClean="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Make sure to select a different Column for each segment.</a:t>
            </a:r>
          </a:p>
        </p:txBody>
      </p:sp>
      <p:sp>
        <p:nvSpPr>
          <p:cNvPr id="7" name="Title 3"/>
          <p:cNvSpPr txBox="1">
            <a:spLocks/>
          </p:cNvSpPr>
          <p:nvPr/>
        </p:nvSpPr>
        <p:spPr>
          <a:xfrm>
            <a:off x="455734" y="1863962"/>
            <a:ext cx="4909649" cy="712973"/>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Enter the segment </a:t>
            </a:r>
            <a:r>
              <a:rPr lang="en-US" sz="18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en-US" sz="1800" b="1" dirty="0" smtClean="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umber </a:t>
            </a:r>
            <a:r>
              <a:rPr lang="en-US" sz="18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r>
              <a:rPr lang="en-US" sz="1800" b="1" dirty="0" smtClean="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 </a:t>
            </a: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in the designated </a:t>
            </a:r>
            <a:r>
              <a:rPr lang="en-US" sz="1800" b="1" dirty="0" smtClean="0">
                <a:solidFill>
                  <a:schemeClr val="tx1">
                    <a:lumMod val="95000"/>
                    <a:lumOff val="5000"/>
                  </a:schemeClr>
                </a:solidFill>
                <a:latin typeface="Times New Roman" panose="02020603050405020304" pitchFamily="18" charset="0"/>
                <a:cs typeface="Times New Roman" panose="02020603050405020304" pitchFamily="18" charset="0"/>
              </a:rPr>
              <a:t>fields</a:t>
            </a:r>
            <a:r>
              <a:rPr lang="ar-EG" sz="1800" b="1" dirty="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1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In </a:t>
            </a:r>
            <a:r>
              <a:rPr lang="en-US" sz="1800" b="1" dirty="0" smtClean="0">
                <a:solidFill>
                  <a:schemeClr val="tx1">
                    <a:lumMod val="95000"/>
                    <a:lumOff val="5000"/>
                  </a:schemeClr>
                </a:solidFill>
                <a:latin typeface="Times New Roman" panose="02020603050405020304" pitchFamily="18" charset="0"/>
                <a:cs typeface="Times New Roman" panose="02020603050405020304" pitchFamily="18" charset="0"/>
              </a:rPr>
              <a:t>the</a:t>
            </a:r>
            <a:endParaRPr lang="en-US" sz="1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Title 3"/>
          <p:cNvSpPr txBox="1">
            <a:spLocks/>
          </p:cNvSpPr>
          <p:nvPr/>
        </p:nvSpPr>
        <p:spPr>
          <a:xfrm>
            <a:off x="374772" y="3062494"/>
            <a:ext cx="4990611" cy="107632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800" b="1" dirty="0" smtClean="0">
                <a:solidFill>
                  <a:schemeClr val="tx1">
                    <a:lumMod val="95000"/>
                    <a:lumOff val="5000"/>
                  </a:schemeClr>
                </a:solidFill>
                <a:latin typeface="Times New Roman" panose="02020603050405020304" pitchFamily="18" charset="0"/>
                <a:cs typeface="Times New Roman" panose="02020603050405020304" pitchFamily="18" charset="0"/>
              </a:rPr>
              <a:t>Click </a:t>
            </a: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in the Column field, then select the appropriate </a:t>
            </a:r>
            <a:r>
              <a:rPr lang="en-US" sz="18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SEGMENT</a:t>
            </a: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 column where the segment value will be stored.</a:t>
            </a:r>
          </a:p>
        </p:txBody>
      </p:sp>
      <p:sp>
        <p:nvSpPr>
          <p:cNvPr id="13" name="Oval 12"/>
          <p:cNvSpPr/>
          <p:nvPr/>
        </p:nvSpPr>
        <p:spPr>
          <a:xfrm>
            <a:off x="140081" y="188301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5" name="Oval 14"/>
          <p:cNvSpPr/>
          <p:nvPr/>
        </p:nvSpPr>
        <p:spPr>
          <a:xfrm>
            <a:off x="59118" y="3114700"/>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grpSp>
        <p:nvGrpSpPr>
          <p:cNvPr id="9" name="Group 8"/>
          <p:cNvGrpSpPr/>
          <p:nvPr/>
        </p:nvGrpSpPr>
        <p:grpSpPr>
          <a:xfrm>
            <a:off x="5300662" y="1241647"/>
            <a:ext cx="7018572" cy="4347656"/>
            <a:chOff x="5381625" y="925508"/>
            <a:chExt cx="7018572" cy="4347656"/>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2925" t="29182" r="23938" b="66541"/>
            <a:stretch/>
          </p:blipFill>
          <p:spPr>
            <a:xfrm>
              <a:off x="5614988" y="1550491"/>
              <a:ext cx="3031199" cy="312129"/>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ackgroundRemoval t="9961" b="89844" l="6016" r="90000">
                          <a14:foregroundMark x1="7734" y1="11914" x2="9219" y2="24316"/>
                          <a14:foregroundMark x1="9219" y1="24316" x2="22578" y2="34863"/>
                          <a14:foregroundMark x1="22578" y1="34863" x2="43594" y2="32129"/>
                          <a14:foregroundMark x1="43594" y1="32129" x2="43594" y2="32129"/>
                          <a14:foregroundMark x1="5781" y1="10840" x2="7187" y2="43848"/>
                          <a14:foregroundMark x1="7187" y1="43848" x2="7031" y2="44531"/>
                          <a14:foregroundMark x1="6016" y1="11426" x2="15391" y2="12109"/>
                        </a14:backgroundRemoval>
                      </a14:imgEffect>
                    </a14:imgLayer>
                  </a14:imgProps>
                </a:ext>
              </a:extLst>
            </a:blip>
            <a:srcRect l="3321" t="7485" r="12824" b="27585"/>
            <a:stretch/>
          </p:blipFill>
          <p:spPr>
            <a:xfrm>
              <a:off x="5381625" y="925508"/>
              <a:ext cx="7018572" cy="4347656"/>
            </a:xfrm>
            <a:prstGeom prst="rect">
              <a:avLst/>
            </a:prstGeom>
          </p:spPr>
        </p:pic>
      </p:grpSp>
      <p:sp>
        <p:nvSpPr>
          <p:cNvPr id="14" name="Rectangle 13"/>
          <p:cNvSpPr/>
          <p:nvPr/>
        </p:nvSpPr>
        <p:spPr>
          <a:xfrm>
            <a:off x="5614988" y="1717663"/>
            <a:ext cx="1968067" cy="460320"/>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Oval 15"/>
          <p:cNvSpPr/>
          <p:nvPr/>
        </p:nvSpPr>
        <p:spPr>
          <a:xfrm>
            <a:off x="6440819" y="154292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7" name="Oval 16"/>
          <p:cNvSpPr/>
          <p:nvPr/>
        </p:nvSpPr>
        <p:spPr>
          <a:xfrm>
            <a:off x="7970911" y="1589400"/>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2" name="Rectangle 1"/>
          <p:cNvSpPr/>
          <p:nvPr/>
        </p:nvSpPr>
        <p:spPr>
          <a:xfrm>
            <a:off x="216944" y="218606"/>
            <a:ext cx="6096000" cy="461665"/>
          </a:xfrm>
          <a:prstGeom prst="rect">
            <a:avLst/>
          </a:prstGeom>
          <a:noFill/>
        </p:spPr>
        <p:txBody>
          <a:bodyPr wrap="square" rtlCol="0">
            <a:spAutoFit/>
          </a:bodyPr>
          <a:lstStyle/>
          <a:p>
            <a:r>
              <a:rPr lang="en-US" sz="24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lang="en-US" sz="2400" b="1" baseline="300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en-US" sz="24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Flexfield</a:t>
            </a:r>
            <a:r>
              <a:rPr lang="en-US" sz="24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Qualifiers </a:t>
            </a:r>
          </a:p>
        </p:txBody>
      </p:sp>
    </p:spTree>
    <p:extLst>
      <p:ext uri="{BB962C8B-B14F-4D97-AF65-F5344CB8AC3E}">
        <p14:creationId xmlns:p14="http://schemas.microsoft.com/office/powerpoint/2010/main" val="21009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2" grpId="0"/>
      <p:bldP spid="13" grpId="0" animBg="1"/>
      <p:bldP spid="15" grpId="0" animBg="1"/>
      <p:bldP spid="14"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8045" y="67889"/>
            <a:ext cx="6820285" cy="468893"/>
          </a:xfrm>
          <a:prstGeom prst="rect">
            <a:avLst/>
          </a:prstGeom>
        </p:spPr>
        <p:txBody>
          <a:bodyPr vert="horz" lIns="91440" tIns="45720" rIns="91440" bIns="45720" rtlCol="0" anchor="t">
            <a:normAutofit fontScale="9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Value Sets window </a:t>
            </a:r>
          </a:p>
        </p:txBody>
      </p:sp>
      <p:sp>
        <p:nvSpPr>
          <p:cNvPr id="2" name="Rectangle 1"/>
          <p:cNvSpPr/>
          <p:nvPr/>
        </p:nvSpPr>
        <p:spPr>
          <a:xfrm>
            <a:off x="1225575" y="606532"/>
            <a:ext cx="4053674" cy="369332"/>
          </a:xfrm>
          <a:prstGeom prst="rect">
            <a:avLst/>
          </a:prstGeom>
        </p:spPr>
        <p:txBody>
          <a:bodyPr wrap="non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After clicking on the Value Sets button:</a:t>
            </a:r>
          </a:p>
        </p:txBody>
      </p:sp>
      <p:sp>
        <p:nvSpPr>
          <p:cNvPr id="7" name="Rectangle 6"/>
          <p:cNvSpPr/>
          <p:nvPr/>
        </p:nvSpPr>
        <p:spPr>
          <a:xfrm>
            <a:off x="489634" y="1356399"/>
            <a:ext cx="384816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Enter a unique name</a:t>
            </a:r>
            <a:r>
              <a:rPr lang="en-US" dirty="0">
                <a:latin typeface="Times New Roman" panose="02020603050405020304" pitchFamily="18" charset="0"/>
                <a:cs typeface="Times New Roman" panose="02020603050405020304" pitchFamily="18" charset="0"/>
              </a:rPr>
              <a:t> for the value set.</a:t>
            </a:r>
          </a:p>
        </p:txBody>
      </p:sp>
      <p:sp>
        <p:nvSpPr>
          <p:cNvPr id="9" name="Rectangle 8"/>
          <p:cNvSpPr/>
          <p:nvPr/>
        </p:nvSpPr>
        <p:spPr>
          <a:xfrm>
            <a:off x="489634" y="4001738"/>
            <a:ext cx="5624626" cy="1200329"/>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Select "Independent"</a:t>
            </a:r>
            <a:r>
              <a:rPr lang="en-US" dirty="0">
                <a:latin typeface="Times New Roman" panose="02020603050405020304" pitchFamily="18" charset="0"/>
                <a:cs typeface="Times New Roman" panose="02020603050405020304" pitchFamily="18" charset="0"/>
              </a:rPr>
              <a:t> from the </a:t>
            </a:r>
            <a:r>
              <a:rPr lang="en-US" b="1" dirty="0">
                <a:latin typeface="Times New Roman" panose="02020603050405020304" pitchFamily="18" charset="0"/>
                <a:cs typeface="Times New Roman" panose="02020603050405020304" pitchFamily="18" charset="0"/>
              </a:rPr>
              <a:t>Validation Type</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type is used to define a set of predefined values. Users must select from this list and cannot enter any value outside of it.</a:t>
            </a:r>
          </a:p>
        </p:txBody>
      </p:sp>
      <p:sp>
        <p:nvSpPr>
          <p:cNvPr id="12" name="Rectangle 11"/>
          <p:cNvSpPr/>
          <p:nvPr/>
        </p:nvSpPr>
        <p:spPr>
          <a:xfrm>
            <a:off x="489634" y="2488801"/>
            <a:ext cx="5707966"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In the </a:t>
            </a:r>
            <a:r>
              <a:rPr lang="en-US" b="1" dirty="0">
                <a:latin typeface="Times New Roman" panose="02020603050405020304" pitchFamily="18" charset="0"/>
                <a:cs typeface="Times New Roman" panose="02020603050405020304" pitchFamily="18" charset="0"/>
              </a:rPr>
              <a:t>Format Validation</a:t>
            </a:r>
            <a:r>
              <a:rPr lang="en-US" dirty="0">
                <a:latin typeface="Times New Roman" panose="02020603050405020304" pitchFamily="18" charset="0"/>
                <a:cs typeface="Times New Roman" panose="02020603050405020304" pitchFamily="18" charset="0"/>
              </a:rPr>
              <a:t> section: Choose the </a:t>
            </a:r>
            <a:r>
              <a:rPr lang="en-US" b="1" dirty="0">
                <a:latin typeface="Times New Roman" panose="02020603050405020304" pitchFamily="18" charset="0"/>
                <a:cs typeface="Times New Roman" panose="02020603050405020304" pitchFamily="18" charset="0"/>
              </a:rPr>
              <a:t>data type</a:t>
            </a:r>
            <a:r>
              <a:rPr lang="en-US" dirty="0">
                <a:latin typeface="Times New Roman" panose="02020603050405020304" pitchFamily="18" charset="0"/>
                <a:cs typeface="Times New Roman" panose="02020603050405020304" pitchFamily="18" charset="0"/>
              </a:rPr>
              <a:t> (Character or Number</a:t>
            </a:r>
            <a:r>
              <a:rPr lang="en-US" dirty="0" smtClean="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Set the </a:t>
            </a:r>
            <a:r>
              <a:rPr lang="en-US" b="1" dirty="0">
                <a:latin typeface="Times New Roman" panose="02020603050405020304" pitchFamily="18" charset="0"/>
                <a:cs typeface="Times New Roman" panose="02020603050405020304" pitchFamily="18" charset="0"/>
              </a:rPr>
              <a:t>maximum length</a:t>
            </a:r>
            <a:r>
              <a:rPr lang="en-US" dirty="0">
                <a:latin typeface="Times New Roman" panose="02020603050405020304" pitchFamily="18" charset="0"/>
                <a:cs typeface="Times New Roman" panose="02020603050405020304" pitchFamily="18" charset="0"/>
              </a:rPr>
              <a:t> of the value that can be entered for the segment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9" name="Oval 18"/>
          <p:cNvSpPr/>
          <p:nvPr/>
        </p:nvSpPr>
        <p:spPr>
          <a:xfrm>
            <a:off x="175910" y="1397323"/>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20" name="Oval 19"/>
          <p:cNvSpPr/>
          <p:nvPr/>
        </p:nvSpPr>
        <p:spPr>
          <a:xfrm>
            <a:off x="175910" y="1968096"/>
            <a:ext cx="315653" cy="27634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1" name="Rectangle 20"/>
          <p:cNvSpPr/>
          <p:nvPr/>
        </p:nvSpPr>
        <p:spPr>
          <a:xfrm>
            <a:off x="489634" y="1921600"/>
            <a:ext cx="4769254" cy="369332"/>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Choose security type: NON Hierarchical Security</a:t>
            </a:r>
            <a:endParaRPr lang="en-US" dirty="0">
              <a:latin typeface="Times New Roman" panose="02020603050405020304" pitchFamily="18" charset="0"/>
              <a:cs typeface="Times New Roman" panose="02020603050405020304" pitchFamily="18" charset="0"/>
            </a:endParaRPr>
          </a:p>
        </p:txBody>
      </p:sp>
      <p:sp>
        <p:nvSpPr>
          <p:cNvPr id="23" name="Oval 22"/>
          <p:cNvSpPr/>
          <p:nvPr/>
        </p:nvSpPr>
        <p:spPr>
          <a:xfrm>
            <a:off x="175910" y="2539682"/>
            <a:ext cx="315653" cy="27634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4" name="Oval 23"/>
          <p:cNvSpPr/>
          <p:nvPr/>
        </p:nvSpPr>
        <p:spPr>
          <a:xfrm>
            <a:off x="175910" y="4125627"/>
            <a:ext cx="315653" cy="27634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4</a:t>
            </a:r>
            <a:endParaRPr lang="en-US" dirty="0">
              <a:solidFill>
                <a:schemeClr val="bg1"/>
              </a:solidFill>
              <a:latin typeface="Ara Aqeeq Bold" panose="00000500000000000000" pitchFamily="2" charset="-78"/>
              <a:cs typeface="Ara Aqeeq Bold" panose="00000500000000000000" pitchFamily="2" charset="-78"/>
            </a:endParaRPr>
          </a:p>
        </p:txBody>
      </p:sp>
      <p:pic>
        <p:nvPicPr>
          <p:cNvPr id="25" name="Picture 24"/>
          <p:cNvPicPr>
            <a:picLocks noChangeAspect="1"/>
          </p:cNvPicPr>
          <p:nvPr/>
        </p:nvPicPr>
        <p:blipFill rotWithShape="1">
          <a:blip r:embed="rId3">
            <a:extLst>
              <a:ext uri="{BEBA8EAE-BF5A-486C-A8C5-ECC9F3942E4B}">
                <a14:imgProps xmlns:a14="http://schemas.microsoft.com/office/drawing/2010/main">
                  <a14:imgLayer r:embed="rId4">
                    <a14:imgEffect>
                      <a14:backgroundRemoval t="8594" b="62891" l="3047" r="73125">
                        <a14:foregroundMark x1="45156" y1="25098" x2="57734" y2="26660"/>
                        <a14:foregroundMark x1="65703" y1="30957" x2="64922" y2="41699"/>
                        <a14:foregroundMark x1="47813" y1="56738" x2="64375" y2="55762"/>
                        <a14:foregroundMark x1="68906" y1="22363" x2="68672" y2="24023"/>
                        <a14:foregroundMark x1="6328" y1="20508" x2="11016" y2="36719"/>
                      </a14:backgroundRemoval>
                    </a14:imgEffect>
                  </a14:imgLayer>
                </a14:imgProps>
              </a:ext>
            </a:extLst>
          </a:blip>
          <a:srcRect l="2629" t="7086" r="28872" b="36768"/>
          <a:stretch/>
        </p:blipFill>
        <p:spPr>
          <a:xfrm>
            <a:off x="6114260" y="685150"/>
            <a:ext cx="6077740" cy="3985404"/>
          </a:xfrm>
          <a:prstGeom prst="rect">
            <a:avLst/>
          </a:prstGeom>
        </p:spPr>
      </p:pic>
      <p:sp>
        <p:nvSpPr>
          <p:cNvPr id="26" name="Rectangle 25"/>
          <p:cNvSpPr/>
          <p:nvPr/>
        </p:nvSpPr>
        <p:spPr>
          <a:xfrm>
            <a:off x="7135592" y="1947357"/>
            <a:ext cx="3907704" cy="231578"/>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Oval 26"/>
          <p:cNvSpPr/>
          <p:nvPr/>
        </p:nvSpPr>
        <p:spPr>
          <a:xfrm>
            <a:off x="6764521" y="1921600"/>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8" name="Rectangle 27"/>
          <p:cNvSpPr/>
          <p:nvPr/>
        </p:nvSpPr>
        <p:spPr>
          <a:xfrm>
            <a:off x="9742198" y="2407681"/>
            <a:ext cx="2270915" cy="231578"/>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Oval 28"/>
          <p:cNvSpPr/>
          <p:nvPr/>
        </p:nvSpPr>
        <p:spPr>
          <a:xfrm>
            <a:off x="9333545" y="2370736"/>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30" name="Rectangle 29"/>
          <p:cNvSpPr/>
          <p:nvPr/>
        </p:nvSpPr>
        <p:spPr>
          <a:xfrm>
            <a:off x="6969630" y="2701292"/>
            <a:ext cx="5043483" cy="110324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Oval 30"/>
          <p:cNvSpPr/>
          <p:nvPr/>
        </p:nvSpPr>
        <p:spPr>
          <a:xfrm>
            <a:off x="6632916" y="2639259"/>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32" name="Rectangle 31"/>
          <p:cNvSpPr/>
          <p:nvPr/>
        </p:nvSpPr>
        <p:spPr>
          <a:xfrm>
            <a:off x="6969630" y="3866566"/>
            <a:ext cx="4973211" cy="53540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p:cNvSpPr/>
          <p:nvPr/>
        </p:nvSpPr>
        <p:spPr>
          <a:xfrm>
            <a:off x="6718803" y="3808754"/>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4</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96567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500" fill="hold"/>
                                        <p:tgtEl>
                                          <p:spTgt spid="9"/>
                                        </p:tgtEl>
                                        <p:attrNameLst>
                                          <p:attrName>ppt_x</p:attrName>
                                        </p:attrNameLst>
                                      </p:cBhvr>
                                      <p:tavLst>
                                        <p:tav tm="0">
                                          <p:val>
                                            <p:strVal val="#ppt_x"/>
                                          </p:val>
                                        </p:tav>
                                        <p:tav tm="100000">
                                          <p:val>
                                            <p:strVal val="#ppt_x"/>
                                          </p:val>
                                        </p:tav>
                                      </p:tavLst>
                                    </p:anim>
                                    <p:anim calcmode="lin" valueType="num">
                                      <p:cBhvr additive="base">
                                        <p:cTn id="80" dur="500" fill="hold"/>
                                        <p:tgtEl>
                                          <p:spTgt spid="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7" grpId="0"/>
      <p:bldP spid="9" grpId="0"/>
      <p:bldP spid="12" grpId="0"/>
      <p:bldP spid="19" grpId="0" animBg="1"/>
      <p:bldP spid="20" grpId="0" animBg="1"/>
      <p:bldP spid="21" grpId="0"/>
      <p:bldP spid="23" grpId="0" animBg="1"/>
      <p:bldP spid="24" grpId="0" animBg="1"/>
      <p:bldP spid="26" grpId="0" animBg="1"/>
      <p:bldP spid="27" grpId="0" animBg="1"/>
      <p:bldP spid="28" grpId="0" animBg="1"/>
      <p:bldP spid="29" grpId="0" animBg="1"/>
      <p:bldP spid="30" grpId="0" animBg="1"/>
      <p:bldP spid="31" grpId="0" animBg="1"/>
      <p:bldP spid="32"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ackgroundRemoval t="12778" b="76759" l="45417" r="92031"/>
                    </a14:imgEffect>
                  </a14:imgLayer>
                </a14:imgProps>
              </a:ext>
              <a:ext uri="{28A0092B-C50C-407E-A947-70E740481C1C}">
                <a14:useLocalDpi xmlns:a14="http://schemas.microsoft.com/office/drawing/2010/main" val="0"/>
              </a:ext>
            </a:extLst>
          </a:blip>
          <a:srcRect l="46876" t="14722" r="9453" b="30417"/>
          <a:stretch/>
        </p:blipFill>
        <p:spPr>
          <a:xfrm>
            <a:off x="5992050" y="990600"/>
            <a:ext cx="6416331" cy="4533901"/>
          </a:xfrm>
          <a:prstGeom prst="rect">
            <a:avLst/>
          </a:prstGeom>
        </p:spPr>
      </p:pic>
      <p:pic>
        <p:nvPicPr>
          <p:cNvPr id="6" name="Picture 5"/>
          <p:cNvPicPr>
            <a:picLocks noChangeAspect="1"/>
          </p:cNvPicPr>
          <p:nvPr/>
        </p:nvPicPr>
        <p:blipFill rotWithShape="1">
          <a:blip r:embed="rId5">
            <a:extLst>
              <a:ext uri="{BEBA8EAE-BF5A-486C-A8C5-ECC9F3942E4B}">
                <a14:imgProps xmlns:a14="http://schemas.microsoft.com/office/drawing/2010/main">
                  <a14:imgLayer r:embed="rId6">
                    <a14:imgEffect>
                      <a14:backgroundRemoval t="12778" b="69815" l="42500" r="90938"/>
                    </a14:imgEffect>
                  </a14:imgLayer>
                </a14:imgProps>
              </a:ext>
              <a:ext uri="{28A0092B-C50C-407E-A947-70E740481C1C}">
                <a14:useLocalDpi xmlns:a14="http://schemas.microsoft.com/office/drawing/2010/main" val="0"/>
              </a:ext>
            </a:extLst>
          </a:blip>
          <a:srcRect l="46562" t="14166" r="10781" b="32917"/>
          <a:stretch/>
        </p:blipFill>
        <p:spPr>
          <a:xfrm>
            <a:off x="95250" y="990600"/>
            <a:ext cx="5896800" cy="4114800"/>
          </a:xfrm>
          <a:prstGeom prst="rect">
            <a:avLst/>
          </a:prstGeom>
        </p:spPr>
      </p:pic>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Choose </a:t>
            </a:r>
            <a:r>
              <a:rPr kumimoji="0" lang="en-US" altLang="en-US" sz="1800" b="1" i="0" u="none" strike="noStrike" cap="none" normalizeH="0" baseline="0" smtClean="0">
                <a:ln>
                  <a:noFill/>
                </a:ln>
                <a:solidFill>
                  <a:schemeClr val="tx1"/>
                </a:solidFill>
                <a:effectLst/>
                <a:latin typeface="Arial" panose="020B0604020202020204" pitchFamily="34" charset="0"/>
              </a:rPr>
              <a:t>Parent</a:t>
            </a:r>
            <a:r>
              <a:rPr kumimoji="0" lang="en-US" altLang="en-US" sz="1800" b="0" i="0" u="none" strike="noStrike" cap="none" normalizeH="0" baseline="0" smtClean="0">
                <a:ln>
                  <a:noFill/>
                </a:ln>
                <a:solidFill>
                  <a:schemeClr val="tx1"/>
                </a:solidFill>
                <a:effectLst/>
                <a:latin typeface="Arial" panose="020B0604020202020204" pitchFamily="34" charset="0"/>
              </a:rPr>
              <a:t> when the value represents a total or a category that includes more than one other value.</a:t>
            </a:r>
          </a:p>
        </p:txBody>
      </p:sp>
    </p:spTree>
    <p:extLst>
      <p:ext uri="{BB962C8B-B14F-4D97-AF65-F5344CB8AC3E}">
        <p14:creationId xmlns:p14="http://schemas.microsoft.com/office/powerpoint/2010/main" val="399480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ackgroundRemoval t="8594" b="71484" l="3047" r="73203">
                        <a14:foregroundMark x1="55078" y1="25684" x2="45781" y2="48828"/>
                        <a14:foregroundMark x1="61172" y1="51172" x2="53594" y2="64551"/>
                        <a14:foregroundMark x1="50234" y1="58496" x2="63047" y2="66113"/>
                        <a14:foregroundMark x1="63047" y1="31445" x2="68984" y2="29785"/>
                      </a14:backgroundRemoval>
                    </a14:imgEffect>
                  </a14:imgLayer>
                </a14:imgProps>
              </a:ext>
            </a:extLst>
          </a:blip>
          <a:srcRect l="5007" t="9315" r="29760" b="31592"/>
          <a:stretch/>
        </p:blipFill>
        <p:spPr>
          <a:xfrm>
            <a:off x="6714836" y="600363"/>
            <a:ext cx="5455040" cy="3953372"/>
          </a:xfrm>
          <a:prstGeom prst="rect">
            <a:avLst/>
          </a:prstGeom>
        </p:spPr>
      </p:pic>
      <p:pic>
        <p:nvPicPr>
          <p:cNvPr id="4" name="Picture 3"/>
          <p:cNvPicPr>
            <a:picLocks noChangeAspect="1"/>
          </p:cNvPicPr>
          <p:nvPr/>
        </p:nvPicPr>
        <p:blipFill rotWithShape="1">
          <a:blip r:embed="rId4"/>
          <a:srcRect l="8863" t="53437" r="41042" b="20986"/>
          <a:stretch/>
        </p:blipFill>
        <p:spPr>
          <a:xfrm>
            <a:off x="7594264" y="4912878"/>
            <a:ext cx="4150928" cy="1695450"/>
          </a:xfrm>
          <a:prstGeom prst="rect">
            <a:avLst/>
          </a:prstGeom>
        </p:spPr>
      </p:pic>
      <p:sp>
        <p:nvSpPr>
          <p:cNvPr id="5" name="Rectangle 4"/>
          <p:cNvSpPr/>
          <p:nvPr/>
        </p:nvSpPr>
        <p:spPr>
          <a:xfrm>
            <a:off x="492774" y="2166138"/>
            <a:ext cx="5941094"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means that the available values in this segment depend on a specific value selected from a Parent Value Set.</a:t>
            </a:r>
          </a:p>
        </p:txBody>
      </p:sp>
      <p:sp>
        <p:nvSpPr>
          <p:cNvPr id="6" name="Rectangle 5"/>
          <p:cNvSpPr/>
          <p:nvPr/>
        </p:nvSpPr>
        <p:spPr>
          <a:xfrm>
            <a:off x="492774" y="981515"/>
            <a:ext cx="5922431"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main difference in the </a:t>
            </a:r>
            <a:r>
              <a:rPr lang="en-US" b="1" dirty="0" err="1">
                <a:latin typeface="Times New Roman" panose="02020603050405020304" pitchFamily="18" charset="0"/>
                <a:cs typeface="Times New Roman" panose="02020603050405020304" pitchFamily="18" charset="0"/>
              </a:rPr>
              <a:t>Sub_Account</a:t>
            </a:r>
            <a:r>
              <a:rPr lang="en-US" dirty="0">
                <a:latin typeface="Times New Roman" panose="02020603050405020304" pitchFamily="18" charset="0"/>
                <a:cs typeface="Times New Roman" panose="02020603050405020304" pitchFamily="18" charset="0"/>
              </a:rPr>
              <a:t> field appears in:</a:t>
            </a:r>
          </a:p>
          <a:p>
            <a:pPr algn="just"/>
            <a:r>
              <a:rPr lang="en-US" b="1" dirty="0">
                <a:latin typeface="Times New Roman" panose="02020603050405020304" pitchFamily="18" charset="0"/>
                <a:cs typeface="Times New Roman" panose="02020603050405020304" pitchFamily="18" charset="0"/>
              </a:rPr>
              <a:t>Validation Type:</a:t>
            </a:r>
            <a:r>
              <a:rPr lang="en-US" dirty="0">
                <a:latin typeface="Times New Roman" panose="02020603050405020304" pitchFamily="18" charset="0"/>
                <a:cs typeface="Times New Roman" panose="02020603050405020304" pitchFamily="18" charset="0"/>
              </a:rPr>
              <a:t> It is set to </a:t>
            </a:r>
            <a:r>
              <a:rPr lang="en-US"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Dependent</a:t>
            </a:r>
            <a:r>
              <a:rPr lang="en-US" dirty="0">
                <a:latin typeface="Times New Roman" panose="02020603050405020304" pitchFamily="18" charset="0"/>
                <a:cs typeface="Times New Roman" panose="02020603050405020304" pitchFamily="18" charset="0"/>
              </a:rPr>
              <a:t> instead of </a:t>
            </a:r>
            <a:r>
              <a:rPr lang="en-US" b="1" dirty="0">
                <a:latin typeface="Times New Roman" panose="02020603050405020304" pitchFamily="18" charset="0"/>
                <a:cs typeface="Times New Roman" panose="02020603050405020304" pitchFamily="18" charset="0"/>
              </a:rPr>
              <a:t>Independent</a:t>
            </a:r>
            <a:r>
              <a:rPr lang="en-US" dirty="0">
                <a:latin typeface="Times New Roman" panose="02020603050405020304" pitchFamily="18" charset="0"/>
                <a:cs typeface="Times New Roman" panose="02020603050405020304" pitchFamily="18" charset="0"/>
              </a:rPr>
              <a:t>.</a:t>
            </a:r>
            <a:endParaRPr lang="en-US" dirty="0"/>
          </a:p>
        </p:txBody>
      </p:sp>
      <p:sp>
        <p:nvSpPr>
          <p:cNvPr id="7" name="Rectangle 6"/>
          <p:cNvSpPr/>
          <p:nvPr/>
        </p:nvSpPr>
        <p:spPr>
          <a:xfrm>
            <a:off x="492774" y="3313770"/>
            <a:ext cx="4753481" cy="36933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Click on the </a:t>
            </a:r>
            <a:r>
              <a:rPr lang="en-US" b="1" dirty="0">
                <a:latin typeface="Times New Roman" panose="02020603050405020304" pitchFamily="18" charset="0"/>
                <a:cs typeface="Times New Roman" panose="02020603050405020304" pitchFamily="18" charset="0"/>
              </a:rPr>
              <a:t>Edit Information</a:t>
            </a:r>
            <a:r>
              <a:rPr lang="en-US" dirty="0">
                <a:latin typeface="Times New Roman" panose="02020603050405020304" pitchFamily="18" charset="0"/>
                <a:cs typeface="Times New Roman" panose="02020603050405020304" pitchFamily="18" charset="0"/>
              </a:rPr>
              <a:t> button.</a:t>
            </a:r>
          </a:p>
        </p:txBody>
      </p:sp>
      <p:sp>
        <p:nvSpPr>
          <p:cNvPr id="8" name="Rectangle 7"/>
          <p:cNvSpPr/>
          <p:nvPr/>
        </p:nvSpPr>
        <p:spPr>
          <a:xfrm>
            <a:off x="492774" y="4184403"/>
            <a:ext cx="5675161"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Select the Parent Value Set that this value set will depend on.</a:t>
            </a:r>
          </a:p>
        </p:txBody>
      </p:sp>
      <p:sp>
        <p:nvSpPr>
          <p:cNvPr id="12" name="Striped Right Arrow 11"/>
          <p:cNvSpPr/>
          <p:nvPr/>
        </p:nvSpPr>
        <p:spPr>
          <a:xfrm rot="5400000">
            <a:off x="10450942" y="4672732"/>
            <a:ext cx="1025237" cy="4802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69018" y="3925453"/>
            <a:ext cx="4775200" cy="474806"/>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ectangle 13"/>
          <p:cNvSpPr/>
          <p:nvPr/>
        </p:nvSpPr>
        <p:spPr>
          <a:xfrm>
            <a:off x="354037" y="218604"/>
            <a:ext cx="3099952" cy="523220"/>
          </a:xfrm>
          <a:prstGeom prst="rect">
            <a:avLst/>
          </a:prstGeom>
        </p:spPr>
        <p:txBody>
          <a:bodyPr vert="horz" lIns="91440" tIns="45720" rIns="91440" bIns="45720" rtlCol="0" anchor="t">
            <a:normAutofit/>
          </a:bodyPr>
          <a:lstStyle/>
          <a:p>
            <a:pPr algn="ctr" defTabSz="457200">
              <a:spcBef>
                <a:spcPct val="0"/>
              </a:spcBef>
            </a:pPr>
            <a:r>
              <a:rPr lang="en-US" sz="28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Make Sub Account</a:t>
            </a:r>
          </a:p>
        </p:txBody>
      </p:sp>
      <p:sp>
        <p:nvSpPr>
          <p:cNvPr id="15" name="Oval 14"/>
          <p:cNvSpPr/>
          <p:nvPr/>
        </p:nvSpPr>
        <p:spPr>
          <a:xfrm>
            <a:off x="185132" y="3351630"/>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16" name="Oval 15"/>
          <p:cNvSpPr/>
          <p:nvPr/>
        </p:nvSpPr>
        <p:spPr>
          <a:xfrm>
            <a:off x="194464" y="4206831"/>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7" name="Oval 16"/>
          <p:cNvSpPr/>
          <p:nvPr/>
        </p:nvSpPr>
        <p:spPr>
          <a:xfrm>
            <a:off x="10058805" y="393248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18" name="Oval 17"/>
          <p:cNvSpPr/>
          <p:nvPr/>
        </p:nvSpPr>
        <p:spPr>
          <a:xfrm>
            <a:off x="9098478" y="5010394"/>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337963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0-#ppt_h/2"/>
                                          </p:val>
                                        </p:tav>
                                        <p:tav tm="100000">
                                          <p:val>
                                            <p:strVal val="#ppt_y"/>
                                          </p:val>
                                        </p:tav>
                                      </p:tavLst>
                                    </p:anim>
                                  </p:childTnLst>
                                </p:cTn>
                              </p:par>
                              <p:par>
                                <p:cTn id="54" presetID="2" presetClass="entr" presetSubtype="1"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animBg="1"/>
      <p:bldP spid="13" grpId="0" animBg="1"/>
      <p:bldP spid="14" grpId="0"/>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ackgroundRemoval t="8496" b="54688" l="2031" r="69844"/>
                    </a14:imgEffect>
                  </a14:imgLayer>
                </a14:imgProps>
              </a:ext>
            </a:extLst>
          </a:blip>
          <a:srcRect l="4575" t="8532" r="33047" b="48807"/>
          <a:stretch/>
        </p:blipFill>
        <p:spPr>
          <a:xfrm>
            <a:off x="6826722" y="3029527"/>
            <a:ext cx="5514390" cy="3016991"/>
          </a:xfrm>
          <a:prstGeom prst="rect">
            <a:avLst/>
          </a:prstGeo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backgroundRemoval t="22965" b="71802" l="32448" r="79375"/>
                    </a14:imgEffect>
                  </a14:imgLayer>
                </a14:imgProps>
              </a:ext>
              <a:ext uri="{28A0092B-C50C-407E-A947-70E740481C1C}">
                <a14:useLocalDpi xmlns:a14="http://schemas.microsoft.com/office/drawing/2010/main" val="0"/>
              </a:ext>
            </a:extLst>
          </a:blip>
          <a:srcRect l="35783" t="25441" r="23560" b="32843"/>
          <a:stretch/>
        </p:blipFill>
        <p:spPr>
          <a:xfrm>
            <a:off x="6975835" y="73891"/>
            <a:ext cx="5216165" cy="2876699"/>
          </a:xfrm>
          <a:prstGeom prst="rect">
            <a:avLst/>
          </a:prstGeom>
        </p:spPr>
      </p:pic>
      <p:sp>
        <p:nvSpPr>
          <p:cNvPr id="6" name="Rectangle 5"/>
          <p:cNvSpPr/>
          <p:nvPr/>
        </p:nvSpPr>
        <p:spPr>
          <a:xfrm>
            <a:off x="258618" y="73891"/>
            <a:ext cx="6096000" cy="523220"/>
          </a:xfrm>
          <a:prstGeom prst="rect">
            <a:avLst/>
          </a:prstGeom>
        </p:spPr>
        <p:txBody>
          <a:bodyPr vert="horz" lIns="91440" tIns="45720" rIns="91440" bIns="45720" rtlCol="0" anchor="t">
            <a:normAutofit/>
          </a:bodyPr>
          <a:lstStyle/>
          <a:p>
            <a:pPr defTabSz="457200">
              <a:spcBef>
                <a:spcPct val="0"/>
              </a:spcBef>
            </a:pPr>
            <a:r>
              <a:rPr lang="en-US" sz="2800" b="1" dirty="0"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C</a:t>
            </a:r>
            <a:r>
              <a:rPr lang="en-US" sz="2800" b="1" baseline="30000" dirty="0"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2</a:t>
            </a:r>
            <a:r>
              <a:rPr lang="en-US" sz="2800" b="1" dirty="0"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a:t>
            </a:r>
            <a:r>
              <a:rPr lang="en-US" sz="2800" b="1" dirty="0" err="1">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Flexfield</a:t>
            </a:r>
            <a:r>
              <a:rPr lang="en-US" sz="28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Qualifiers </a:t>
            </a:r>
            <a:endParaRPr lang="en-US" sz="28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8" name="Rectangle 7"/>
          <p:cNvSpPr/>
          <p:nvPr/>
        </p:nvSpPr>
        <p:spPr>
          <a:xfrm>
            <a:off x="488197" y="1399064"/>
            <a:ext cx="6096000" cy="369332"/>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lick </a:t>
            </a:r>
            <a:r>
              <a:rPr lang="en-US" dirty="0">
                <a:latin typeface="Times New Roman" panose="02020603050405020304" pitchFamily="18" charset="0"/>
                <a:cs typeface="Times New Roman" panose="02020603050405020304" pitchFamily="18" charset="0"/>
              </a:rPr>
              <a:t>the </a:t>
            </a:r>
            <a:r>
              <a:rPr lang="en-US" b="1" dirty="0" err="1">
                <a:latin typeface="Times New Roman" panose="02020603050405020304" pitchFamily="18" charset="0"/>
                <a:cs typeface="Times New Roman" panose="02020603050405020304" pitchFamily="18" charset="0"/>
              </a:rPr>
              <a:t>Flexfield</a:t>
            </a:r>
            <a:r>
              <a:rPr lang="en-US" b="1" dirty="0">
                <a:latin typeface="Times New Roman" panose="02020603050405020304" pitchFamily="18" charset="0"/>
                <a:cs typeface="Times New Roman" panose="02020603050405020304" pitchFamily="18" charset="0"/>
              </a:rPr>
              <a:t> Qualifiers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button</a:t>
            </a:r>
            <a:r>
              <a:rPr lang="ar-EG" dirty="0" smtClean="0">
                <a:latin typeface="Times New Roman" panose="02020603050405020304" pitchFamily="18" charset="0"/>
                <a:cs typeface="Times New Roman" panose="02020603050405020304" pitchFamily="18" charset="0"/>
              </a:rPr>
              <a:t>.</a:t>
            </a:r>
          </a:p>
        </p:txBody>
      </p:sp>
      <p:sp>
        <p:nvSpPr>
          <p:cNvPr id="12" name="Rectangle 11"/>
          <p:cNvSpPr/>
          <p:nvPr/>
        </p:nvSpPr>
        <p:spPr>
          <a:xfrm>
            <a:off x="488197" y="3583709"/>
            <a:ext cx="3581329" cy="36933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Company </a:t>
            </a:r>
            <a:r>
              <a:rPr lang="en-US" dirty="0">
                <a:latin typeface="Times New Roman" panose="02020603050405020304" pitchFamily="18" charset="0"/>
                <a:cs typeface="Times New Roman" panose="02020603050405020304" pitchFamily="18" charset="0"/>
              </a:rPr>
              <a:t>select→ Balancing </a:t>
            </a:r>
            <a:endParaRPr lang="ar-EG" dirty="0" smtClean="0">
              <a:latin typeface="Times New Roman" panose="02020603050405020304" pitchFamily="18" charset="0"/>
              <a:cs typeface="Times New Roman" panose="02020603050405020304" pitchFamily="18" charset="0"/>
            </a:endParaRPr>
          </a:p>
        </p:txBody>
      </p:sp>
      <p:sp>
        <p:nvSpPr>
          <p:cNvPr id="13" name="Striped Right Arrow 12"/>
          <p:cNvSpPr/>
          <p:nvPr/>
        </p:nvSpPr>
        <p:spPr>
          <a:xfrm rot="5400000">
            <a:off x="8936411" y="2936204"/>
            <a:ext cx="814719" cy="480291"/>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p:cNvSpPr/>
          <p:nvPr/>
        </p:nvSpPr>
        <p:spPr>
          <a:xfrm>
            <a:off x="8802255" y="2411235"/>
            <a:ext cx="1265381" cy="3577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2305" y="3953041"/>
            <a:ext cx="3581329" cy="36933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Click Enabled</a:t>
            </a:r>
            <a:endParaRPr lang="ar-EG" dirty="0" smtClean="0">
              <a:latin typeface="Times New Roman" panose="02020603050405020304" pitchFamily="18" charset="0"/>
              <a:cs typeface="Times New Roman" panose="02020603050405020304" pitchFamily="18" charset="0"/>
            </a:endParaRPr>
          </a:p>
        </p:txBody>
      </p:sp>
      <p:sp>
        <p:nvSpPr>
          <p:cNvPr id="16" name="Oval 15"/>
          <p:cNvSpPr/>
          <p:nvPr/>
        </p:nvSpPr>
        <p:spPr>
          <a:xfrm>
            <a:off x="10797309" y="4702296"/>
            <a:ext cx="720436" cy="3038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3307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3" grpId="0" animBg="1"/>
      <p:bldP spid="14" grpId="0" animBg="1"/>
      <p:bldP spid="15"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8301" b="54395" l="0" r="69766"/>
                    </a14:imgEffect>
                  </a14:imgLayer>
                </a14:imgProps>
              </a:ext>
            </a:extLst>
          </a:blip>
          <a:srcRect l="4123" t="9225" r="34229" b="45865"/>
          <a:stretch/>
        </p:blipFill>
        <p:spPr>
          <a:xfrm>
            <a:off x="6632653" y="78508"/>
            <a:ext cx="5559347" cy="3240000"/>
          </a:xfrm>
          <a:prstGeom prst="rect">
            <a:avLst/>
          </a:prstGeom>
        </p:spPr>
      </p:pic>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ackgroundRemoval t="7520" b="57129" l="0" r="75859"/>
                    </a14:imgEffect>
                  </a14:imgLayer>
                </a14:imgProps>
              </a:ext>
            </a:extLst>
          </a:blip>
          <a:srcRect l="5026" t="8821" r="32512" b="45188"/>
          <a:stretch/>
        </p:blipFill>
        <p:spPr>
          <a:xfrm>
            <a:off x="6852460" y="3475526"/>
            <a:ext cx="5500465" cy="3240000"/>
          </a:xfrm>
          <a:prstGeom prst="rect">
            <a:avLst/>
          </a:prstGeom>
        </p:spPr>
      </p:pic>
      <p:sp>
        <p:nvSpPr>
          <p:cNvPr id="6" name="Rectangle 5"/>
          <p:cNvSpPr/>
          <p:nvPr/>
        </p:nvSpPr>
        <p:spPr>
          <a:xfrm>
            <a:off x="536653" y="843377"/>
            <a:ext cx="6096000" cy="369332"/>
          </a:xfrm>
          <a:prstGeom prst="rect">
            <a:avLst/>
          </a:prstGeom>
        </p:spPr>
        <p:txBody>
          <a:bodyPr>
            <a:spAutoFit/>
          </a:bodyPr>
          <a:lstStyle/>
          <a:p>
            <a:r>
              <a:rPr lang="en-US" dirty="0" err="1">
                <a:solidFill>
                  <a:srgbClr val="000000"/>
                </a:solidFill>
                <a:latin typeface="Times New Roman" panose="02020603050405020304" pitchFamily="18" charset="0"/>
                <a:cs typeface="Times New Roman" panose="02020603050405020304" pitchFamily="18" charset="0"/>
              </a:rPr>
              <a:t>Cost_Center</a:t>
            </a:r>
            <a:r>
              <a:rPr lang="en-US" dirty="0">
                <a:solidFill>
                  <a:srgbClr val="00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select </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Cost Center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536653" y="3687680"/>
            <a:ext cx="3416384" cy="369332"/>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Account </a:t>
            </a:r>
            <a:r>
              <a:rPr lang="en-US" dirty="0">
                <a:latin typeface="Times New Roman" panose="02020603050405020304" pitchFamily="18" charset="0"/>
                <a:cs typeface="Times New Roman" panose="02020603050405020304" pitchFamily="18" charset="0"/>
              </a:rPr>
              <a:t>select </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Natural Account</a:t>
            </a:r>
            <a:endParaRPr lang="en-US" dirty="0">
              <a:latin typeface="Times New Roman" panose="02020603050405020304" pitchFamily="18" charset="0"/>
              <a:cs typeface="Times New Roman" panose="02020603050405020304" pitchFamily="18" charset="0"/>
            </a:endParaRPr>
          </a:p>
        </p:txBody>
      </p:sp>
      <p:sp>
        <p:nvSpPr>
          <p:cNvPr id="9" name="Oval 8"/>
          <p:cNvSpPr/>
          <p:nvPr/>
        </p:nvSpPr>
        <p:spPr>
          <a:xfrm>
            <a:off x="10631054" y="1476835"/>
            <a:ext cx="720436" cy="3038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728036" y="5240653"/>
            <a:ext cx="720436" cy="3038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6653" y="4269971"/>
            <a:ext cx="375397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Click Save and then close the window.</a:t>
            </a:r>
          </a:p>
        </p:txBody>
      </p:sp>
    </p:spTree>
    <p:extLst>
      <p:ext uri="{BB962C8B-B14F-4D97-AF65-F5344CB8AC3E}">
        <p14:creationId xmlns:p14="http://schemas.microsoft.com/office/powerpoint/2010/main" val="101436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70" t="17130" r="23495" b="38006"/>
          <a:stretch/>
        </p:blipFill>
        <p:spPr>
          <a:xfrm>
            <a:off x="6638179" y="240145"/>
            <a:ext cx="5256903" cy="3201479"/>
          </a:xfrm>
          <a:prstGeom prst="rect">
            <a:avLst/>
          </a:prstGeom>
        </p:spPr>
      </p:pic>
      <p:pic>
        <p:nvPicPr>
          <p:cNvPr id="4" name="Picture 3"/>
          <p:cNvPicPr>
            <a:picLocks noChangeAspect="1"/>
          </p:cNvPicPr>
          <p:nvPr/>
        </p:nvPicPr>
        <p:blipFill rotWithShape="1">
          <a:blip r:embed="rId3"/>
          <a:srcRect l="18902" t="16312" r="21959" b="55156"/>
          <a:stretch/>
        </p:blipFill>
        <p:spPr>
          <a:xfrm>
            <a:off x="6788926" y="3982103"/>
            <a:ext cx="5106156" cy="1970780"/>
          </a:xfrm>
          <a:prstGeom prst="rect">
            <a:avLst/>
          </a:prstGeom>
        </p:spPr>
      </p:pic>
      <p:sp>
        <p:nvSpPr>
          <p:cNvPr id="6" name="Rectangle 5"/>
          <p:cNvSpPr/>
          <p:nvPr/>
        </p:nvSpPr>
        <p:spPr>
          <a:xfrm>
            <a:off x="679768" y="1030469"/>
            <a:ext cx="3961456" cy="369332"/>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Select Freeze </a:t>
            </a:r>
            <a:r>
              <a:rPr lang="en-US" dirty="0" err="1">
                <a:solidFill>
                  <a:srgbClr val="000000"/>
                </a:solidFill>
                <a:latin typeface="Times New Roman" panose="02020603050405020304" pitchFamily="18" charset="0"/>
                <a:cs typeface="Times New Roman" panose="02020603050405020304" pitchFamily="18" charset="0"/>
              </a:rPr>
              <a:t>Flexfield</a:t>
            </a:r>
            <a:r>
              <a:rPr lang="en-US" dirty="0">
                <a:solidFill>
                  <a:srgbClr val="000000"/>
                </a:solidFill>
                <a:latin typeface="Times New Roman" panose="02020603050405020304" pitchFamily="18" charset="0"/>
                <a:cs typeface="Times New Roman" panose="02020603050405020304" pitchFamily="18" charset="0"/>
              </a:rPr>
              <a:t> Qualifiers </a:t>
            </a:r>
          </a:p>
        </p:txBody>
      </p:sp>
      <p:sp>
        <p:nvSpPr>
          <p:cNvPr id="7" name="Oval 6"/>
          <p:cNvSpPr/>
          <p:nvPr/>
        </p:nvSpPr>
        <p:spPr>
          <a:xfrm>
            <a:off x="6638178" y="2455889"/>
            <a:ext cx="1628365" cy="3612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12321" y="2277615"/>
            <a:ext cx="103105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Click </a:t>
            </a:r>
            <a:r>
              <a:rPr lang="en-US" dirty="0" smtClean="0">
                <a:latin typeface="Times New Roman" panose="02020603050405020304" pitchFamily="18" charset="0"/>
                <a:cs typeface="Times New Roman" panose="02020603050405020304" pitchFamily="18" charset="0"/>
              </a:rPr>
              <a:t>ok </a:t>
            </a:r>
            <a:endParaRPr lang="en-US" dirty="0"/>
          </a:p>
        </p:txBody>
      </p:sp>
      <p:sp>
        <p:nvSpPr>
          <p:cNvPr id="9" name="Oval 8"/>
          <p:cNvSpPr/>
          <p:nvPr/>
        </p:nvSpPr>
        <p:spPr>
          <a:xfrm>
            <a:off x="6396836" y="2309083"/>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0" name="Oval 9"/>
          <p:cNvSpPr/>
          <p:nvPr/>
        </p:nvSpPr>
        <p:spPr>
          <a:xfrm>
            <a:off x="379821" y="1068329"/>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1" name="Oval 10"/>
          <p:cNvSpPr/>
          <p:nvPr/>
        </p:nvSpPr>
        <p:spPr>
          <a:xfrm>
            <a:off x="9282337" y="2852864"/>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12" name="Oval 11"/>
          <p:cNvSpPr/>
          <p:nvPr/>
        </p:nvSpPr>
        <p:spPr>
          <a:xfrm>
            <a:off x="9597990" y="2999670"/>
            <a:ext cx="1221758" cy="3612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2321" y="1672972"/>
            <a:ext cx="3961456" cy="369332"/>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Select Freeze </a:t>
            </a:r>
            <a:r>
              <a:rPr lang="en-US" dirty="0" err="1">
                <a:solidFill>
                  <a:srgbClr val="000000"/>
                </a:solidFill>
                <a:latin typeface="Times New Roman" panose="02020603050405020304" pitchFamily="18" charset="0"/>
                <a:cs typeface="Times New Roman" panose="02020603050405020304" pitchFamily="18" charset="0"/>
              </a:rPr>
              <a:t>Flexfield</a:t>
            </a:r>
            <a:r>
              <a:rPr lang="en-US" dirty="0">
                <a:solidFill>
                  <a:srgbClr val="000000"/>
                </a:solidFill>
                <a:latin typeface="Times New Roman" panose="02020603050405020304" pitchFamily="18" charset="0"/>
                <a:cs typeface="Times New Roman" panose="02020603050405020304" pitchFamily="18" charset="0"/>
              </a:rPr>
              <a:t> Qualifiers </a:t>
            </a:r>
          </a:p>
        </p:txBody>
      </p:sp>
      <p:sp>
        <p:nvSpPr>
          <p:cNvPr id="14" name="Oval 13"/>
          <p:cNvSpPr/>
          <p:nvPr/>
        </p:nvSpPr>
        <p:spPr>
          <a:xfrm>
            <a:off x="379821" y="167297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5" name="Oval 14"/>
          <p:cNvSpPr/>
          <p:nvPr/>
        </p:nvSpPr>
        <p:spPr>
          <a:xfrm>
            <a:off x="396667" y="231547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6" name="Rectangle 15"/>
          <p:cNvSpPr/>
          <p:nvPr/>
        </p:nvSpPr>
        <p:spPr>
          <a:xfrm>
            <a:off x="396667" y="3612771"/>
            <a:ext cx="2694007" cy="369332"/>
          </a:xfrm>
          <a:prstGeom prst="rect">
            <a:avLst/>
          </a:prstGeom>
        </p:spPr>
        <p:txBody>
          <a:bodyPr wrap="non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 to the reports window</a:t>
            </a:r>
          </a:p>
        </p:txBody>
      </p:sp>
      <p:sp>
        <p:nvSpPr>
          <p:cNvPr id="17" name="Rectangle 16"/>
          <p:cNvSpPr/>
          <p:nvPr/>
        </p:nvSpPr>
        <p:spPr>
          <a:xfrm>
            <a:off x="1011510" y="4217414"/>
            <a:ext cx="3297972" cy="369332"/>
          </a:xfrm>
          <a:prstGeom prst="rect">
            <a:avLst/>
          </a:prstGeom>
        </p:spPr>
        <p:txBody>
          <a:bodyPr wrap="square">
            <a:spAutoFit/>
          </a:bodyPr>
          <a:lstStyle/>
          <a:p>
            <a:r>
              <a:rPr lang="en-US" dirty="0" smtClean="0">
                <a:solidFill>
                  <a:srgbClr val="000000"/>
                </a:solidFill>
                <a:latin typeface="Times New Roman" panose="02020603050405020304" pitchFamily="18" charset="0"/>
                <a:cs typeface="Times New Roman" panose="02020603050405020304" pitchFamily="18" charset="0"/>
              </a:rPr>
              <a:t>Menu</a:t>
            </a:r>
            <a:r>
              <a:rPr lang="ar-EG" dirty="0" smtClean="0">
                <a:solidFill>
                  <a:srgbClr val="00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dirty="0" smtClean="0">
                <a:solidFill>
                  <a:srgbClr val="000000"/>
                </a:solidFill>
                <a:latin typeface="Times New Roman" panose="02020603050405020304" pitchFamily="18" charset="0"/>
                <a:cs typeface="Times New Roman" panose="02020603050405020304" pitchFamily="18" charset="0"/>
              </a:rPr>
              <a:t> View </a:t>
            </a:r>
            <a:r>
              <a:rPr lang="en-US" dirty="0">
                <a:latin typeface="Times New Roman" panose="02020603050405020304" pitchFamily="18" charset="0"/>
                <a:cs typeface="Times New Roman" panose="02020603050405020304" pitchFamily="18" charset="0"/>
              </a:rPr>
              <a:t>→</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Requests</a:t>
            </a:r>
            <a:r>
              <a:rPr lang="en-US" dirty="0">
                <a:latin typeface="Times New Roman" panose="02020603050405020304" pitchFamily="18" charset="0"/>
                <a:cs typeface="Times New Roman" panose="02020603050405020304" pitchFamily="18" charset="0"/>
              </a:rPr>
              <a:t> </a:t>
            </a:r>
          </a:p>
        </p:txBody>
      </p:sp>
      <p:sp>
        <p:nvSpPr>
          <p:cNvPr id="18" name="Oval 17"/>
          <p:cNvSpPr/>
          <p:nvPr/>
        </p:nvSpPr>
        <p:spPr>
          <a:xfrm>
            <a:off x="9184177" y="174869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350390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1000"/>
                                        <p:tgtEl>
                                          <p:spTgt spid="3"/>
                                        </p:tgtEl>
                                      </p:cBhvr>
                                    </p:animEffect>
                                    <p:anim calcmode="lin" valueType="num">
                                      <p:cBhvr>
                                        <p:cTn id="59" dur="1000" fill="hold"/>
                                        <p:tgtEl>
                                          <p:spTgt spid="3"/>
                                        </p:tgtEl>
                                        <p:attrNameLst>
                                          <p:attrName>ppt_x</p:attrName>
                                        </p:attrNameLst>
                                      </p:cBhvr>
                                      <p:tavLst>
                                        <p:tav tm="0">
                                          <p:val>
                                            <p:strVal val="#ppt_x"/>
                                          </p:val>
                                        </p:tav>
                                        <p:tav tm="100000">
                                          <p:val>
                                            <p:strVal val="#ppt_x"/>
                                          </p:val>
                                        </p:tav>
                                      </p:tavLst>
                                    </p:anim>
                                    <p:anim calcmode="lin" valueType="num">
                                      <p:cBhvr>
                                        <p:cTn id="60" dur="1000" fill="hold"/>
                                        <p:tgtEl>
                                          <p:spTgt spid="3"/>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p:bldP spid="9" grpId="0" animBg="1"/>
      <p:bldP spid="10" grpId="0" animBg="1"/>
      <p:bldP spid="11" grpId="0" animBg="1"/>
      <p:bldP spid="12" grpId="0" animBg="1"/>
      <p:bldP spid="13" grpId="0"/>
      <p:bldP spid="14" grpId="0" animBg="1"/>
      <p:bldP spid="15" grpId="0" animBg="1"/>
      <p:bldP spid="16" grpId="0"/>
      <p:bldP spid="17"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p:nvSpPr>
        <p:spPr>
          <a:xfrm>
            <a:off x="312245" y="1626048"/>
            <a:ext cx="6096000" cy="369332"/>
          </a:xfrm>
          <a:prstGeom prst="rect">
            <a:avLst/>
          </a:prstGeom>
        </p:spPr>
        <p:txBody>
          <a:bodyPr>
            <a:spAutoFit/>
          </a:bodyPr>
          <a:lstStyle/>
          <a:p>
            <a:r>
              <a:rPr lang="en-US" b="1" dirty="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Setup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Financials</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Flexfields</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key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Values</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7" name="Rectangle 6"/>
          <p:cNvSpPr/>
          <p:nvPr/>
        </p:nvSpPr>
        <p:spPr>
          <a:xfrm>
            <a:off x="312245" y="270849"/>
            <a:ext cx="5500254" cy="523220"/>
          </a:xfrm>
          <a:prstGeom prst="rect">
            <a:avLst/>
          </a:prstGeom>
        </p:spPr>
        <p:txBody>
          <a:bodyPr wrap="square">
            <a:spAutoFit/>
          </a:bodyPr>
          <a:lstStyle/>
          <a:p>
            <a:pPr defTabSz="457200">
              <a:spcBef>
                <a:spcPct val="0"/>
              </a:spcBef>
            </a:pPr>
            <a:r>
              <a:rPr lang="en-US" sz="28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Key </a:t>
            </a:r>
            <a:r>
              <a:rPr lang="en-US" sz="2800" b="1" dirty="0" err="1">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Flexfield</a:t>
            </a:r>
            <a:r>
              <a:rPr lang="en-US" sz="28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window </a:t>
            </a:r>
          </a:p>
        </p:txBody>
      </p:sp>
      <p:sp>
        <p:nvSpPr>
          <p:cNvPr id="8" name="Rectangle 7"/>
          <p:cNvSpPr/>
          <p:nvPr/>
        </p:nvSpPr>
        <p:spPr>
          <a:xfrm>
            <a:off x="312245" y="3828520"/>
            <a:ext cx="4137891" cy="1477328"/>
          </a:xfrm>
          <a:prstGeom prst="rect">
            <a:avLst/>
          </a:prstGeom>
        </p:spPr>
        <p:txBody>
          <a:bodyPr wrap="square">
            <a:spAutoFit/>
          </a:bodyPr>
          <a:lstStyle/>
          <a:p>
            <a:r>
              <a:rPr lang="en-US" dirty="0" smtClean="0">
                <a:solidFill>
                  <a:srgbClr val="000000"/>
                </a:solidFill>
                <a:latin typeface="Times New Roman" panose="02020603050405020304" pitchFamily="18" charset="0"/>
                <a:cs typeface="Times New Roman" panose="02020603050405020304" pitchFamily="18" charset="0"/>
              </a:rPr>
              <a:t>Enter:</a:t>
            </a:r>
          </a:p>
          <a:p>
            <a:pPr lvl="1"/>
            <a:r>
              <a:rPr lang="en-US" dirty="0" smtClean="0">
                <a:latin typeface="Times New Roman" panose="02020603050405020304" pitchFamily="18" charset="0"/>
                <a:cs typeface="Times New Roman" panose="02020603050405020304" pitchFamily="18" charset="0"/>
              </a:rPr>
              <a:t>Application: General </a:t>
            </a:r>
            <a:r>
              <a:rPr lang="en-US" dirty="0">
                <a:latin typeface="Times New Roman" panose="02020603050405020304" pitchFamily="18" charset="0"/>
                <a:cs typeface="Times New Roman" panose="02020603050405020304" pitchFamily="18" charset="0"/>
              </a:rPr>
              <a:t>Ledger</a:t>
            </a:r>
          </a:p>
          <a:p>
            <a:pPr lvl="1"/>
            <a:r>
              <a:rPr lang="en-US" dirty="0" smtClean="0">
                <a:latin typeface="Times New Roman" panose="02020603050405020304" pitchFamily="18" charset="0"/>
                <a:cs typeface="Times New Roman" panose="02020603050405020304" pitchFamily="18" charset="0"/>
              </a:rPr>
              <a:t>Title: Accounting </a:t>
            </a:r>
            <a:r>
              <a:rPr lang="en-US" dirty="0" err="1">
                <a:latin typeface="Times New Roman" panose="02020603050405020304" pitchFamily="18" charset="0"/>
                <a:cs typeface="Times New Roman" panose="02020603050405020304" pitchFamily="18" charset="0"/>
              </a:rPr>
              <a:t>Flexfield</a:t>
            </a:r>
            <a:endParaRPr lang="en-US"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Structure: CTHM_COA</a:t>
            </a:r>
          </a:p>
          <a:p>
            <a:pPr lvl="1"/>
            <a:r>
              <a:rPr lang="en-US" dirty="0" smtClean="0">
                <a:latin typeface="Times New Roman" panose="02020603050405020304" pitchFamily="18" charset="0"/>
                <a:cs typeface="Times New Roman" panose="02020603050405020304" pitchFamily="18" charset="0"/>
              </a:rPr>
              <a:t>Select</a:t>
            </a:r>
            <a:r>
              <a:rPr lang="ar-EG"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egment  </a:t>
            </a: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12395" b="69711" l="3935" r="42655"/>
                    </a14:imgEffect>
                  </a14:imgLayer>
                </a14:imgProps>
              </a:ext>
            </a:extLst>
          </a:blip>
          <a:srcRect l="6652" t="12211" r="60972" b="41306"/>
          <a:stretch/>
        </p:blipFill>
        <p:spPr>
          <a:xfrm>
            <a:off x="7487775" y="-45697"/>
            <a:ext cx="4593599" cy="3712821"/>
          </a:xfrm>
          <a:prstGeom prst="rect">
            <a:avLst/>
          </a:prstGeom>
        </p:spPr>
      </p:pic>
      <p:pic>
        <p:nvPicPr>
          <p:cNvPr id="11" name="Picture 10"/>
          <p:cNvPicPr>
            <a:picLocks noChangeAspect="1"/>
          </p:cNvPicPr>
          <p:nvPr/>
        </p:nvPicPr>
        <p:blipFill rotWithShape="1">
          <a:blip r:embed="rId5">
            <a:extLst>
              <a:ext uri="{BEBA8EAE-BF5A-486C-A8C5-ECC9F3942E4B}">
                <a14:imgProps xmlns:a14="http://schemas.microsoft.com/office/drawing/2010/main">
                  <a14:imgLayer r:embed="rId6">
                    <a14:imgEffect>
                      <a14:backgroundRemoval t="32992" b="72134" l="46695" r="86569"/>
                    </a14:imgEffect>
                  </a14:imgLayer>
                </a14:imgProps>
              </a:ext>
            </a:extLst>
          </a:blip>
          <a:srcRect l="48967" t="33173" r="14358" b="30987"/>
          <a:stretch/>
        </p:blipFill>
        <p:spPr>
          <a:xfrm>
            <a:off x="7234274" y="3667125"/>
            <a:ext cx="5100602" cy="2806066"/>
          </a:xfrm>
          <a:prstGeom prst="rect">
            <a:avLst/>
          </a:prstGeom>
        </p:spPr>
      </p:pic>
      <p:sp>
        <p:nvSpPr>
          <p:cNvPr id="12" name="Rectangle 11"/>
          <p:cNvSpPr/>
          <p:nvPr/>
        </p:nvSpPr>
        <p:spPr>
          <a:xfrm>
            <a:off x="312244" y="5815013"/>
            <a:ext cx="413789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Click on </a:t>
            </a:r>
            <a:r>
              <a:rPr lang="en-US" b="1" dirty="0">
                <a:latin typeface="Times New Roman" panose="02020603050405020304" pitchFamily="18" charset="0"/>
                <a:cs typeface="Times New Roman" panose="02020603050405020304" pitchFamily="18" charset="0"/>
              </a:rPr>
              <a:t>Find</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642814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ackgroundRemoval t="26468" b="78285" l="42340" r="86884"/>
                    </a14:imgEffect>
                  </a14:imgLayer>
                </a14:imgProps>
              </a:ext>
            </a:extLst>
          </a:blip>
          <a:srcRect l="42700" t="26207" r="15297" b="23346"/>
          <a:stretch/>
        </p:blipFill>
        <p:spPr>
          <a:xfrm>
            <a:off x="6994236" y="-184725"/>
            <a:ext cx="5210175" cy="3522719"/>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ackgroundRemoval t="70930" b="92151" l="19844" r="42396"/>
                    </a14:imgEffect>
                  </a14:imgLayer>
                </a14:imgProps>
              </a:ext>
            </a:extLst>
          </a:blip>
          <a:srcRect l="21353" t="71075" r="58888" b="9880"/>
          <a:stretch/>
        </p:blipFill>
        <p:spPr>
          <a:xfrm>
            <a:off x="8158765" y="3337994"/>
            <a:ext cx="2881115" cy="1492626"/>
          </a:xfrm>
          <a:prstGeom prst="rect">
            <a:avLst/>
          </a:prstGeom>
        </p:spPr>
      </p:pic>
      <p:sp>
        <p:nvSpPr>
          <p:cNvPr id="4" name="Line Callout 3 3"/>
          <p:cNvSpPr/>
          <p:nvPr/>
        </p:nvSpPr>
        <p:spPr>
          <a:xfrm>
            <a:off x="11129818" y="1576634"/>
            <a:ext cx="843684" cy="1323586"/>
          </a:xfrm>
          <a:prstGeom prst="borderCallout3">
            <a:avLst>
              <a:gd name="adj1" fmla="val 18750"/>
              <a:gd name="adj2" fmla="val -8333"/>
              <a:gd name="adj3" fmla="val 18750"/>
              <a:gd name="adj4" fmla="val -16667"/>
              <a:gd name="adj5" fmla="val 100000"/>
              <a:gd name="adj6" fmla="val -16667"/>
              <a:gd name="adj7" fmla="val 144365"/>
              <a:gd name="adj8" fmla="val -82777"/>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p:cNvPicPr>
            <a:picLocks noChangeAspect="1"/>
          </p:cNvPicPr>
          <p:nvPr/>
        </p:nvPicPr>
        <p:blipFill rotWithShape="1">
          <a:blip r:embed="rId6">
            <a:extLst>
              <a:ext uri="{BEBA8EAE-BF5A-486C-A8C5-ECC9F3942E4B}">
                <a14:imgProps xmlns:a14="http://schemas.microsoft.com/office/drawing/2010/main">
                  <a14:imgLayer r:embed="rId7">
                    <a14:imgEffect>
                      <a14:backgroundRemoval t="52035" b="98837" l="38646" r="75000">
                        <a14:foregroundMark x1="41146" y1="61628" x2="70781" y2="60756"/>
                        <a14:foregroundMark x1="67604" y1="98837" x2="67604" y2="98837"/>
                      </a14:backgroundRemoval>
                    </a14:imgEffect>
                  </a14:imgLayer>
                </a14:imgProps>
              </a:ext>
            </a:extLst>
          </a:blip>
          <a:srcRect l="39082" t="59070" r="28280" b="5439"/>
          <a:stretch/>
        </p:blipFill>
        <p:spPr>
          <a:xfrm>
            <a:off x="7828775" y="4793676"/>
            <a:ext cx="3722885" cy="2176053"/>
          </a:xfrm>
          <a:prstGeom prst="rect">
            <a:avLst/>
          </a:prstGeom>
        </p:spPr>
      </p:pic>
      <p:sp>
        <p:nvSpPr>
          <p:cNvPr id="6" name="Line Callout 3 5"/>
          <p:cNvSpPr/>
          <p:nvPr/>
        </p:nvSpPr>
        <p:spPr>
          <a:xfrm>
            <a:off x="7555345" y="2992582"/>
            <a:ext cx="1506682" cy="279364"/>
          </a:xfrm>
          <a:prstGeom prst="borderCallout3">
            <a:avLst>
              <a:gd name="adj1" fmla="val 18750"/>
              <a:gd name="adj2" fmla="val -8333"/>
              <a:gd name="adj3" fmla="val 18750"/>
              <a:gd name="adj4" fmla="val -16667"/>
              <a:gd name="adj5" fmla="val 321516"/>
              <a:gd name="adj6" fmla="val -14828"/>
              <a:gd name="adj7" fmla="val 699808"/>
              <a:gd name="adj8" fmla="val 33698"/>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74093" y="594760"/>
            <a:ext cx="5385032" cy="369332"/>
          </a:xfrm>
          <a:prstGeom prst="rect">
            <a:avLst/>
          </a:prstGeom>
        </p:spPr>
        <p:txBody>
          <a:bodyPr wrap="square">
            <a:spAutoFit/>
          </a:bodyPr>
          <a:lstStyle/>
          <a:p>
            <a:r>
              <a:rPr lang="en-US" dirty="0" smtClean="0">
                <a:solidFill>
                  <a:srgbClr val="000000"/>
                </a:solidFill>
                <a:latin typeface="Times New Roman" panose="02020603050405020304" pitchFamily="18" charset="0"/>
                <a:cs typeface="Times New Roman" panose="02020603050405020304" pitchFamily="18" charset="0"/>
              </a:rPr>
              <a:t>Enter value &amp; Company name in Description</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574093" y="2037706"/>
            <a:ext cx="5385032" cy="369332"/>
          </a:xfrm>
          <a:prstGeom prst="rect">
            <a:avLst/>
          </a:prstGeom>
        </p:spPr>
        <p:txBody>
          <a:bodyPr wrap="square">
            <a:spAutoFit/>
          </a:bodyPr>
          <a:lstStyle/>
          <a:p>
            <a:r>
              <a:rPr lang="en-US" dirty="0" smtClean="0">
                <a:solidFill>
                  <a:srgbClr val="000000"/>
                </a:solidFill>
                <a:latin typeface="Times New Roman" panose="02020603050405020304" pitchFamily="18" charset="0"/>
                <a:cs typeface="Times New Roman" panose="02020603050405020304" pitchFamily="18" charset="0"/>
              </a:rPr>
              <a:t>Enter Qualifiers </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7315200" y="1761299"/>
            <a:ext cx="2724728" cy="392011"/>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
          <p:cNvSpPr>
            <a:spLocks noChangeArrowheads="1"/>
          </p:cNvSpPr>
          <p:nvPr/>
        </p:nvSpPr>
        <p:spPr bwMode="auto">
          <a:xfrm>
            <a:off x="574093" y="1155220"/>
            <a:ext cx="66149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Choose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Parent</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when the value represents a total or a category that includes more than one other value.</a:t>
            </a:r>
          </a:p>
        </p:txBody>
      </p:sp>
      <p:sp>
        <p:nvSpPr>
          <p:cNvPr id="12" name="Rectangle 11"/>
          <p:cNvSpPr/>
          <p:nvPr/>
        </p:nvSpPr>
        <p:spPr>
          <a:xfrm>
            <a:off x="574093" y="2469471"/>
            <a:ext cx="6096000" cy="923330"/>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If the account is </a:t>
            </a:r>
            <a:r>
              <a:rPr lang="en-US" b="1" dirty="0">
                <a:latin typeface="Times New Roman" panose="02020603050405020304" pitchFamily="18" charset="0"/>
                <a:cs typeface="Times New Roman" panose="02020603050405020304" pitchFamily="18" charset="0"/>
              </a:rPr>
              <a:t>not a Parent</a:t>
            </a:r>
            <a:r>
              <a:rPr lang="en-US" dirty="0">
                <a:latin typeface="Times New Roman" panose="02020603050405020304" pitchFamily="18" charset="0"/>
                <a:cs typeface="Times New Roman" panose="02020603050405020304" pitchFamily="18" charset="0"/>
              </a:rPr>
              <a:t>, select </a:t>
            </a:r>
            <a:r>
              <a:rPr lang="en-US" b="1" dirty="0">
                <a:latin typeface="Times New Roman" panose="02020603050405020304" pitchFamily="18" charset="0"/>
                <a:cs typeface="Times New Roman" panose="02020603050405020304" pitchFamily="18" charset="0"/>
              </a:rPr>
              <a:t>Allow Posting = Yes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Allow Budgeting = Yes</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If the account is a Parent, select No for both.</a:t>
            </a:r>
            <a:endParaRPr lang="en-US" dirty="0">
              <a:latin typeface="Times New Roman" panose="02020603050405020304" pitchFamily="18" charset="0"/>
              <a:cs typeface="Times New Roman" panose="02020603050405020304" pitchFamily="18" charset="0"/>
            </a:endParaRPr>
          </a:p>
        </p:txBody>
      </p:sp>
      <p:sp>
        <p:nvSpPr>
          <p:cNvPr id="13" name="Oval 12"/>
          <p:cNvSpPr/>
          <p:nvPr/>
        </p:nvSpPr>
        <p:spPr>
          <a:xfrm>
            <a:off x="221497" y="63430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4" name="Oval 13"/>
          <p:cNvSpPr/>
          <p:nvPr/>
        </p:nvSpPr>
        <p:spPr>
          <a:xfrm>
            <a:off x="221496" y="1247001"/>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5" name="Oval 14"/>
          <p:cNvSpPr/>
          <p:nvPr/>
        </p:nvSpPr>
        <p:spPr>
          <a:xfrm>
            <a:off x="221496" y="2089903"/>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6" name="Rectangle 15"/>
          <p:cNvSpPr/>
          <p:nvPr/>
        </p:nvSpPr>
        <p:spPr>
          <a:xfrm>
            <a:off x="574093" y="3853910"/>
            <a:ext cx="5385032"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Click</a:t>
            </a:r>
            <a:r>
              <a:rPr lang="en-US" dirty="0" smtClean="0">
                <a:solidFill>
                  <a:srgbClr val="00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Define Child Ranges</a:t>
            </a:r>
            <a:r>
              <a:rPr lang="en-US" dirty="0" smtClean="0">
                <a:solidFill>
                  <a:srgbClr val="000000"/>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574093" y="4507454"/>
            <a:ext cx="5385032"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Enter the range of values to be included as </a:t>
            </a:r>
            <a:r>
              <a:rPr lang="en-US" b="1" dirty="0">
                <a:latin typeface="Times New Roman" panose="02020603050405020304" pitchFamily="18" charset="0"/>
                <a:cs typeface="Times New Roman" panose="02020603050405020304" pitchFamily="18" charset="0"/>
              </a:rPr>
              <a:t>children</a:t>
            </a:r>
            <a:r>
              <a:rPr lang="en-US" dirty="0">
                <a:latin typeface="Times New Roman" panose="02020603050405020304" pitchFamily="18" charset="0"/>
                <a:cs typeface="Times New Roman" panose="02020603050405020304" pitchFamily="18" charset="0"/>
              </a:rPr>
              <a:t> under the </a:t>
            </a:r>
            <a:r>
              <a:rPr lang="en-US" b="1" dirty="0">
                <a:latin typeface="Times New Roman" panose="02020603050405020304" pitchFamily="18" charset="0"/>
                <a:cs typeface="Times New Roman" panose="02020603050405020304" pitchFamily="18" charset="0"/>
              </a:rPr>
              <a:t>parent</a:t>
            </a:r>
            <a:r>
              <a:rPr lang="en-US" dirty="0">
                <a:latin typeface="Times New Roman" panose="02020603050405020304" pitchFamily="18" charset="0"/>
                <a:cs typeface="Times New Roman" panose="02020603050405020304" pitchFamily="18" charset="0"/>
              </a:rPr>
              <a:t> account.</a:t>
            </a:r>
            <a:endParaRPr lang="en-US" dirty="0">
              <a:latin typeface="Times New Roman" panose="02020603050405020304" pitchFamily="18" charset="0"/>
              <a:cs typeface="Times New Roman" panose="02020603050405020304" pitchFamily="18" charset="0"/>
            </a:endParaRPr>
          </a:p>
        </p:txBody>
      </p:sp>
      <p:sp>
        <p:nvSpPr>
          <p:cNvPr id="18" name="Oval 17"/>
          <p:cNvSpPr/>
          <p:nvPr/>
        </p:nvSpPr>
        <p:spPr>
          <a:xfrm>
            <a:off x="221496" y="3891770"/>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4</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9" name="Oval 18"/>
          <p:cNvSpPr/>
          <p:nvPr/>
        </p:nvSpPr>
        <p:spPr>
          <a:xfrm>
            <a:off x="221496" y="4606203"/>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5</a:t>
            </a:r>
            <a:endParaRPr lang="ar-EG" dirty="0">
              <a:solidFill>
                <a:schemeClr val="bg1"/>
              </a:solidFill>
              <a:latin typeface="Ara Aqeeq Bold" panose="00000500000000000000" pitchFamily="2" charset="-78"/>
              <a:cs typeface="Ara Aqeeq Bold" panose="00000500000000000000" pitchFamily="2" charset="-78"/>
            </a:endParaRPr>
          </a:p>
        </p:txBody>
      </p:sp>
      <p:sp>
        <p:nvSpPr>
          <p:cNvPr id="20" name="Oval 19"/>
          <p:cNvSpPr/>
          <p:nvPr/>
        </p:nvSpPr>
        <p:spPr>
          <a:xfrm>
            <a:off x="7604093" y="1401639"/>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2" name="Oval 21"/>
          <p:cNvSpPr/>
          <p:nvPr/>
        </p:nvSpPr>
        <p:spPr>
          <a:xfrm>
            <a:off x="11236007" y="1254833"/>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3" name="Oval 22"/>
          <p:cNvSpPr/>
          <p:nvPr/>
        </p:nvSpPr>
        <p:spPr>
          <a:xfrm>
            <a:off x="7719920" y="527737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5</a:t>
            </a:r>
            <a:endParaRPr lang="ar-EG" dirty="0">
              <a:solidFill>
                <a:schemeClr val="bg1"/>
              </a:solidFill>
              <a:latin typeface="Ara Aqeeq Bold" panose="00000500000000000000" pitchFamily="2" charset="-78"/>
              <a:cs typeface="Ara Aqeeq Bold" panose="00000500000000000000" pitchFamily="2" charset="-78"/>
            </a:endParaRPr>
          </a:p>
        </p:txBody>
      </p:sp>
      <p:sp>
        <p:nvSpPr>
          <p:cNvPr id="24" name="Oval 23"/>
          <p:cNvSpPr/>
          <p:nvPr/>
        </p:nvSpPr>
        <p:spPr>
          <a:xfrm>
            <a:off x="7446266" y="266285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4</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135470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1000"/>
                                        <p:tgtEl>
                                          <p:spTgt spid="4"/>
                                        </p:tgtEl>
                                      </p:cBhvr>
                                    </p:animEffect>
                                    <p:anim calcmode="lin" valueType="num">
                                      <p:cBhvr>
                                        <p:cTn id="69" dur="1000" fill="hold"/>
                                        <p:tgtEl>
                                          <p:spTgt spid="4"/>
                                        </p:tgtEl>
                                        <p:attrNameLst>
                                          <p:attrName>ppt_x</p:attrName>
                                        </p:attrNameLst>
                                      </p:cBhvr>
                                      <p:tavLst>
                                        <p:tav tm="0">
                                          <p:val>
                                            <p:strVal val="#ppt_x"/>
                                          </p:val>
                                        </p:tav>
                                        <p:tav tm="100000">
                                          <p:val>
                                            <p:strVal val="#ppt_x"/>
                                          </p:val>
                                        </p:tav>
                                      </p:tavLst>
                                    </p:anim>
                                    <p:anim calcmode="lin" valueType="num">
                                      <p:cBhvr>
                                        <p:cTn id="70" dur="1000" fill="hold"/>
                                        <p:tgtEl>
                                          <p:spTgt spid="4"/>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anim calcmode="lin" valueType="num">
                                      <p:cBhvr>
                                        <p:cTn id="81" dur="1000" fill="hold"/>
                                        <p:tgtEl>
                                          <p:spTgt spid="18"/>
                                        </p:tgtEl>
                                        <p:attrNameLst>
                                          <p:attrName>ppt_x</p:attrName>
                                        </p:attrNameLst>
                                      </p:cBhvr>
                                      <p:tavLst>
                                        <p:tav tm="0">
                                          <p:val>
                                            <p:strVal val="#ppt_x"/>
                                          </p:val>
                                        </p:tav>
                                        <p:tav tm="100000">
                                          <p:val>
                                            <p:strVal val="#ppt_x"/>
                                          </p:val>
                                        </p:tav>
                                      </p:tavLst>
                                    </p:anim>
                                    <p:anim calcmode="lin" valueType="num">
                                      <p:cBhvr>
                                        <p:cTn id="82" dur="1000" fill="hold"/>
                                        <p:tgtEl>
                                          <p:spTgt spid="18"/>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1000"/>
                                        <p:tgtEl>
                                          <p:spTgt spid="16"/>
                                        </p:tgtEl>
                                      </p:cBhvr>
                                    </p:animEffect>
                                    <p:anim calcmode="lin" valueType="num">
                                      <p:cBhvr>
                                        <p:cTn id="86" dur="1000" fill="hold"/>
                                        <p:tgtEl>
                                          <p:spTgt spid="16"/>
                                        </p:tgtEl>
                                        <p:attrNameLst>
                                          <p:attrName>ppt_x</p:attrName>
                                        </p:attrNameLst>
                                      </p:cBhvr>
                                      <p:tavLst>
                                        <p:tav tm="0">
                                          <p:val>
                                            <p:strVal val="#ppt_x"/>
                                          </p:val>
                                        </p:tav>
                                        <p:tav tm="100000">
                                          <p:val>
                                            <p:strVal val="#ppt_x"/>
                                          </p:val>
                                        </p:tav>
                                      </p:tavLst>
                                    </p:anim>
                                    <p:anim calcmode="lin" valueType="num">
                                      <p:cBhvr>
                                        <p:cTn id="87" dur="1000" fill="hold"/>
                                        <p:tgtEl>
                                          <p:spTgt spid="16"/>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1000"/>
                                        <p:tgtEl>
                                          <p:spTgt spid="24"/>
                                        </p:tgtEl>
                                      </p:cBhvr>
                                    </p:animEffect>
                                    <p:anim calcmode="lin" valueType="num">
                                      <p:cBhvr>
                                        <p:cTn id="91" dur="1000" fill="hold"/>
                                        <p:tgtEl>
                                          <p:spTgt spid="24"/>
                                        </p:tgtEl>
                                        <p:attrNameLst>
                                          <p:attrName>ppt_x</p:attrName>
                                        </p:attrNameLst>
                                      </p:cBhvr>
                                      <p:tavLst>
                                        <p:tav tm="0">
                                          <p:val>
                                            <p:strVal val="#ppt_x"/>
                                          </p:val>
                                        </p:tav>
                                        <p:tav tm="100000">
                                          <p:val>
                                            <p:strVal val="#ppt_x"/>
                                          </p:val>
                                        </p:tav>
                                      </p:tavLst>
                                    </p:anim>
                                    <p:anim calcmode="lin" valueType="num">
                                      <p:cBhvr>
                                        <p:cTn id="92" dur="1000" fill="hold"/>
                                        <p:tgtEl>
                                          <p:spTgt spid="24"/>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1000"/>
                                        <p:tgtEl>
                                          <p:spTgt spid="6"/>
                                        </p:tgtEl>
                                      </p:cBhvr>
                                    </p:animEffect>
                                    <p:anim calcmode="lin" valueType="num">
                                      <p:cBhvr>
                                        <p:cTn id="96" dur="1000" fill="hold"/>
                                        <p:tgtEl>
                                          <p:spTgt spid="6"/>
                                        </p:tgtEl>
                                        <p:attrNameLst>
                                          <p:attrName>ppt_x</p:attrName>
                                        </p:attrNameLst>
                                      </p:cBhvr>
                                      <p:tavLst>
                                        <p:tav tm="0">
                                          <p:val>
                                            <p:strVal val="#ppt_x"/>
                                          </p:val>
                                        </p:tav>
                                        <p:tav tm="100000">
                                          <p:val>
                                            <p:strVal val="#ppt_x"/>
                                          </p:val>
                                        </p:tav>
                                      </p:tavLst>
                                    </p:anim>
                                    <p:anim calcmode="lin" valueType="num">
                                      <p:cBhvr>
                                        <p:cTn id="97" dur="1000" fill="hold"/>
                                        <p:tgtEl>
                                          <p:spTgt spid="6"/>
                                        </p:tgtEl>
                                        <p:attrNameLst>
                                          <p:attrName>ppt_y</p:attrName>
                                        </p:attrNameLst>
                                      </p:cBhvr>
                                      <p:tavLst>
                                        <p:tav tm="0">
                                          <p:val>
                                            <p:strVal val="#ppt_y-.1"/>
                                          </p:val>
                                        </p:tav>
                                        <p:tav tm="100000">
                                          <p:val>
                                            <p:strVal val="#ppt_y"/>
                                          </p:val>
                                        </p:tav>
                                      </p:tavLst>
                                    </p:anim>
                                  </p:childTnLst>
                                </p:cTn>
                              </p:par>
                              <p:par>
                                <p:cTn id="98" presetID="47" presetClass="entr" presetSubtype="0" fill="hold" nodeType="with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1000"/>
                                        <p:tgtEl>
                                          <p:spTgt spid="5"/>
                                        </p:tgtEl>
                                      </p:cBhvr>
                                    </p:animEffect>
                                    <p:anim calcmode="lin" valueType="num">
                                      <p:cBhvr>
                                        <p:cTn id="101" dur="1000" fill="hold"/>
                                        <p:tgtEl>
                                          <p:spTgt spid="5"/>
                                        </p:tgtEl>
                                        <p:attrNameLst>
                                          <p:attrName>ppt_x</p:attrName>
                                        </p:attrNameLst>
                                      </p:cBhvr>
                                      <p:tavLst>
                                        <p:tav tm="0">
                                          <p:val>
                                            <p:strVal val="#ppt_x"/>
                                          </p:val>
                                        </p:tav>
                                        <p:tav tm="100000">
                                          <p:val>
                                            <p:strVal val="#ppt_x"/>
                                          </p:val>
                                        </p:tav>
                                      </p:tavLst>
                                    </p:anim>
                                    <p:anim calcmode="lin" valueType="num">
                                      <p:cBhvr>
                                        <p:cTn id="10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7" presetClass="entr" presetSubtype="0"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0"/>
                                        <p:tgtEl>
                                          <p:spTgt spid="19"/>
                                        </p:tgtEl>
                                      </p:cBhvr>
                                    </p:animEffect>
                                    <p:anim calcmode="lin" valueType="num">
                                      <p:cBhvr>
                                        <p:cTn id="108" dur="1000" fill="hold"/>
                                        <p:tgtEl>
                                          <p:spTgt spid="19"/>
                                        </p:tgtEl>
                                        <p:attrNameLst>
                                          <p:attrName>ppt_x</p:attrName>
                                        </p:attrNameLst>
                                      </p:cBhvr>
                                      <p:tavLst>
                                        <p:tav tm="0">
                                          <p:val>
                                            <p:strVal val="#ppt_x"/>
                                          </p:val>
                                        </p:tav>
                                        <p:tav tm="100000">
                                          <p:val>
                                            <p:strVal val="#ppt_x"/>
                                          </p:val>
                                        </p:tav>
                                      </p:tavLst>
                                    </p:anim>
                                    <p:anim calcmode="lin" valueType="num">
                                      <p:cBhvr>
                                        <p:cTn id="109" dur="1000" fill="hold"/>
                                        <p:tgtEl>
                                          <p:spTgt spid="19"/>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1000"/>
                                        <p:tgtEl>
                                          <p:spTgt spid="17"/>
                                        </p:tgtEl>
                                      </p:cBhvr>
                                    </p:animEffect>
                                    <p:anim calcmode="lin" valueType="num">
                                      <p:cBhvr>
                                        <p:cTn id="113" dur="1000" fill="hold"/>
                                        <p:tgtEl>
                                          <p:spTgt spid="17"/>
                                        </p:tgtEl>
                                        <p:attrNameLst>
                                          <p:attrName>ppt_x</p:attrName>
                                        </p:attrNameLst>
                                      </p:cBhvr>
                                      <p:tavLst>
                                        <p:tav tm="0">
                                          <p:val>
                                            <p:strVal val="#ppt_x"/>
                                          </p:val>
                                        </p:tav>
                                        <p:tav tm="100000">
                                          <p:val>
                                            <p:strVal val="#ppt_x"/>
                                          </p:val>
                                        </p:tav>
                                      </p:tavLst>
                                    </p:anim>
                                    <p:anim calcmode="lin" valueType="num">
                                      <p:cBhvr>
                                        <p:cTn id="114" dur="1000" fill="hold"/>
                                        <p:tgtEl>
                                          <p:spTgt spid="17"/>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1000"/>
                                        <p:tgtEl>
                                          <p:spTgt spid="23"/>
                                        </p:tgtEl>
                                      </p:cBhvr>
                                    </p:animEffect>
                                    <p:anim calcmode="lin" valueType="num">
                                      <p:cBhvr>
                                        <p:cTn id="118" dur="1000" fill="hold"/>
                                        <p:tgtEl>
                                          <p:spTgt spid="23"/>
                                        </p:tgtEl>
                                        <p:attrNameLst>
                                          <p:attrName>ppt_x</p:attrName>
                                        </p:attrNameLst>
                                      </p:cBhvr>
                                      <p:tavLst>
                                        <p:tav tm="0">
                                          <p:val>
                                            <p:strVal val="#ppt_x"/>
                                          </p:val>
                                        </p:tav>
                                        <p:tav tm="100000">
                                          <p:val>
                                            <p:strVal val="#ppt_x"/>
                                          </p:val>
                                        </p:tav>
                                      </p:tavLst>
                                    </p:anim>
                                    <p:anim calcmode="lin" valueType="num">
                                      <p:cBhvr>
                                        <p:cTn id="1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10" grpId="0" animBg="1"/>
      <p:bldP spid="11" grpId="0"/>
      <p:bldP spid="12" grpId="0"/>
      <p:bldP spid="13" grpId="0" animBg="1"/>
      <p:bldP spid="14" grpId="0" animBg="1"/>
      <p:bldP spid="15" grpId="0" animBg="1"/>
      <p:bldP spid="16" grpId="0"/>
      <p:bldP spid="17" grpId="0"/>
      <p:bldP spid="18" grpId="0" animBg="1"/>
      <p:bldP spid="19" grpId="0" animBg="1"/>
      <p:bldP spid="20" grpId="0" animBg="1"/>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44793575"/>
              </p:ext>
            </p:extLst>
          </p:nvPr>
        </p:nvGraphicFramePr>
        <p:xfrm>
          <a:off x="1520969" y="715857"/>
          <a:ext cx="9074881" cy="5491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821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51970" t="16836" r="21212" b="38467"/>
          <a:stretch/>
        </p:blipFill>
        <p:spPr>
          <a:xfrm>
            <a:off x="314035" y="249381"/>
            <a:ext cx="3240000" cy="3037500"/>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51894" t="17105" r="21136" b="38586"/>
          <a:stretch/>
        </p:blipFill>
        <p:spPr>
          <a:xfrm>
            <a:off x="4394660" y="249381"/>
            <a:ext cx="3240000" cy="2994267"/>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54167" t="18990" r="18863" b="36565"/>
          <a:stretch/>
        </p:blipFill>
        <p:spPr>
          <a:xfrm>
            <a:off x="8373685" y="249384"/>
            <a:ext cx="3240000" cy="3003371"/>
          </a:xfrm>
          <a:prstGeom prst="rect">
            <a:avLst/>
          </a:prstGeom>
        </p:spPr>
      </p:pic>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53105" t="20068" r="20001" b="35084"/>
          <a:stretch/>
        </p:blipFill>
        <p:spPr>
          <a:xfrm>
            <a:off x="4431606" y="3491348"/>
            <a:ext cx="3240000" cy="3039211"/>
          </a:xfrm>
          <a:prstGeom prst="rect">
            <a:avLst/>
          </a:prstGeom>
        </p:spPr>
      </p:pic>
      <p:pic>
        <p:nvPicPr>
          <p:cNvPr id="28" name="Picture 27"/>
          <p:cNvPicPr>
            <a:picLocks noChangeAspect="1"/>
          </p:cNvPicPr>
          <p:nvPr/>
        </p:nvPicPr>
        <p:blipFill rotWithShape="1">
          <a:blip r:embed="rId6">
            <a:extLst>
              <a:ext uri="{28A0092B-C50C-407E-A947-70E740481C1C}">
                <a14:useLocalDpi xmlns:a14="http://schemas.microsoft.com/office/drawing/2010/main" val="0"/>
              </a:ext>
            </a:extLst>
          </a:blip>
          <a:srcRect l="52424" t="19798" r="20606" b="35757"/>
          <a:stretch/>
        </p:blipFill>
        <p:spPr>
          <a:xfrm>
            <a:off x="8410628" y="3491348"/>
            <a:ext cx="3240000" cy="3003371"/>
          </a:xfrm>
          <a:prstGeom prst="rect">
            <a:avLst/>
          </a:prstGeom>
        </p:spPr>
      </p:pic>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53030" t="20202" r="20000" b="35219"/>
          <a:stretch/>
        </p:blipFill>
        <p:spPr>
          <a:xfrm>
            <a:off x="314035" y="3491345"/>
            <a:ext cx="3240000" cy="3012471"/>
          </a:xfrm>
          <a:prstGeom prst="rect">
            <a:avLst/>
          </a:prstGeom>
        </p:spPr>
      </p:pic>
    </p:spTree>
    <p:extLst>
      <p:ext uri="{BB962C8B-B14F-4D97-AF65-F5344CB8AC3E}">
        <p14:creationId xmlns:p14="http://schemas.microsoft.com/office/powerpoint/2010/main" val="1013880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161" y="2538762"/>
            <a:ext cx="8596668" cy="697941"/>
          </a:xfrm>
        </p:spPr>
        <p:txBody>
          <a:bodyPr>
            <a:noAutofit/>
          </a:bodyPr>
          <a:lstStyle/>
          <a:p>
            <a:pPr algn="ctr"/>
            <a:r>
              <a:rPr lang="en-US" sz="4800" b="1" dirty="0" smtClean="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Accounting Setup</a:t>
            </a:r>
            <a:endParaRPr lang="en-US" sz="4800"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ndParaRPr>
          </a:p>
        </p:txBody>
      </p:sp>
    </p:spTree>
    <p:extLst>
      <p:ext uri="{BB962C8B-B14F-4D97-AF65-F5344CB8AC3E}">
        <p14:creationId xmlns:p14="http://schemas.microsoft.com/office/powerpoint/2010/main" val="2983560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513" y="591656"/>
            <a:ext cx="459787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Create </a:t>
            </a:r>
            <a:r>
              <a:rPr lang="en-US" b="1" dirty="0">
                <a:latin typeface="Times New Roman" panose="02020603050405020304" pitchFamily="18" charset="0"/>
                <a:cs typeface="Times New Roman" panose="02020603050405020304" pitchFamily="18" charset="0"/>
              </a:rPr>
              <a:t>Accounting </a:t>
            </a:r>
            <a:r>
              <a:rPr lang="en-US" b="1" dirty="0" smtClean="0">
                <a:latin typeface="Times New Roman" panose="02020603050405020304" pitchFamily="18" charset="0"/>
                <a:cs typeface="Times New Roman" panose="02020603050405020304" pitchFamily="18" charset="0"/>
              </a:rPr>
              <a:t>Setup</a:t>
            </a:r>
            <a:r>
              <a:rPr lang="en-US" dirty="0" smtClean="0">
                <a:latin typeface="Times New Roman" panose="02020603050405020304" pitchFamily="18" charset="0"/>
                <a:cs typeface="Times New Roman" panose="02020603050405020304" pitchFamily="18" charset="0"/>
              </a:rPr>
              <a:t>” button </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81332" y="3415395"/>
            <a:ext cx="459787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t>
            </a:r>
            <a:r>
              <a:rPr lang="en-US"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create Legal </a:t>
            </a:r>
            <a:r>
              <a:rPr lang="en-US" b="1" dirty="0" smtClean="0">
                <a:latin typeface="Times New Roman" panose="02020603050405020304" pitchFamily="18" charset="0"/>
                <a:cs typeface="Times New Roman" panose="02020603050405020304" pitchFamily="18" charset="0"/>
              </a:rPr>
              <a:t>Entity</a:t>
            </a:r>
            <a:r>
              <a:rPr lang="en-US" dirty="0" smtClean="0">
                <a:latin typeface="Times New Roman" panose="02020603050405020304" pitchFamily="18" charset="0"/>
                <a:cs typeface="Times New Roman" panose="02020603050405020304" pitchFamily="18" charset="0"/>
              </a:rPr>
              <a:t>” button </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6164092" y="3415395"/>
            <a:ext cx="6027907" cy="3240000"/>
          </a:xfrm>
          <a:prstGeom prst="rect">
            <a:avLst/>
          </a:prstGeom>
        </p:spPr>
      </p:pic>
      <p:pic>
        <p:nvPicPr>
          <p:cNvPr id="9" name="Picture 8"/>
          <p:cNvPicPr>
            <a:picLocks noChangeAspect="1"/>
          </p:cNvPicPr>
          <p:nvPr/>
        </p:nvPicPr>
        <p:blipFill>
          <a:blip r:embed="rId3"/>
          <a:stretch>
            <a:fillRect/>
          </a:stretch>
        </p:blipFill>
        <p:spPr>
          <a:xfrm>
            <a:off x="6164093" y="-12466"/>
            <a:ext cx="6027907" cy="3240000"/>
          </a:xfrm>
          <a:prstGeom prst="rect">
            <a:avLst/>
          </a:prstGeom>
        </p:spPr>
      </p:pic>
      <p:sp>
        <p:nvSpPr>
          <p:cNvPr id="6" name="Oval 5"/>
          <p:cNvSpPr/>
          <p:nvPr/>
        </p:nvSpPr>
        <p:spPr>
          <a:xfrm>
            <a:off x="165679" y="667376"/>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8" name="Oval 7"/>
          <p:cNvSpPr/>
          <p:nvPr/>
        </p:nvSpPr>
        <p:spPr>
          <a:xfrm>
            <a:off x="184499" y="345325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0" name="Oval 9"/>
          <p:cNvSpPr/>
          <p:nvPr/>
        </p:nvSpPr>
        <p:spPr>
          <a:xfrm>
            <a:off x="6234546" y="1920180"/>
            <a:ext cx="1502493" cy="3057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164092" y="5160180"/>
            <a:ext cx="1502493" cy="3057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70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355" y="547722"/>
            <a:ext cx="4597879"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the </a:t>
            </a:r>
            <a:r>
              <a:rPr lang="en-US" b="1" dirty="0">
                <a:latin typeface="Times New Roman" panose="02020603050405020304" pitchFamily="18" charset="0"/>
                <a:cs typeface="Times New Roman" panose="02020603050405020304" pitchFamily="18" charset="0"/>
              </a:rPr>
              <a:t>Territory </a:t>
            </a:r>
            <a:r>
              <a:rPr lang="en-US" dirty="0">
                <a:latin typeface="Times New Roman" panose="02020603050405020304" pitchFamily="18" charset="0"/>
                <a:cs typeface="Times New Roman" panose="02020603050405020304" pitchFamily="18" charset="0"/>
              </a:rPr>
              <a:t>as </a:t>
            </a:r>
            <a:r>
              <a:rPr lang="en-US" b="1" dirty="0">
                <a:latin typeface="Times New Roman" panose="02020603050405020304" pitchFamily="18" charset="0"/>
                <a:cs typeface="Times New Roman" panose="02020603050405020304" pitchFamily="18" charset="0"/>
              </a:rPr>
              <a:t>United States </a:t>
            </a:r>
            <a:r>
              <a:rPr lang="en-US" dirty="0">
                <a:latin typeface="Times New Roman" panose="02020603050405020304" pitchFamily="18" charset="0"/>
                <a:cs typeface="Times New Roman" panose="02020603050405020304" pitchFamily="18" charset="0"/>
              </a:rPr>
              <a:t>then enter the </a:t>
            </a:r>
            <a:r>
              <a:rPr lang="en-US" b="1" dirty="0">
                <a:latin typeface="Times New Roman" panose="02020603050405020304" pitchFamily="18" charset="0"/>
                <a:cs typeface="Times New Roman" panose="02020603050405020304" pitchFamily="18" charset="0"/>
              </a:rPr>
              <a:t>Legal Entity information </a:t>
            </a:r>
            <a:r>
              <a:rPr lang="en-US" dirty="0">
                <a:latin typeface="Times New Roman" panose="02020603050405020304" pitchFamily="18" charset="0"/>
                <a:cs typeface="Times New Roman" panose="02020603050405020304" pitchFamily="18" charset="0"/>
              </a:rPr>
              <a:t>as seen in above </a:t>
            </a:r>
            <a:r>
              <a:rPr lang="en-US" dirty="0" smtClean="0">
                <a:latin typeface="Times New Roman" panose="02020603050405020304" pitchFamily="18" charset="0"/>
                <a:cs typeface="Times New Roman" panose="02020603050405020304" pitchFamily="18" charset="0"/>
              </a:rPr>
              <a:t>screen</a:t>
            </a:r>
            <a:r>
              <a:rPr lang="ar-EG"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endParaRPr lang="ar-EG"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Enter </a:t>
            </a:r>
            <a:r>
              <a:rPr lang="en-US" dirty="0">
                <a:latin typeface="Times New Roman" panose="02020603050405020304" pitchFamily="18" charset="0"/>
                <a:cs typeface="Times New Roman" panose="02020603050405020304" pitchFamily="18" charset="0"/>
              </a:rPr>
              <a:t>the address then Click on „</a:t>
            </a:r>
            <a:r>
              <a:rPr lang="en-US" b="1" dirty="0">
                <a:latin typeface="Times New Roman" panose="02020603050405020304" pitchFamily="18" charset="0"/>
                <a:cs typeface="Times New Roman" panose="02020603050405020304" pitchFamily="18" charset="0"/>
              </a:rPr>
              <a:t>Save and Add Details‟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Apply</a:t>
            </a:r>
            <a:r>
              <a:rPr lang="en-US" dirty="0">
                <a:latin typeface="Times New Roman" panose="02020603050405020304" pitchFamily="18" charset="0"/>
                <a:cs typeface="Times New Roman" panose="02020603050405020304" pitchFamily="18" charset="0"/>
              </a:rPr>
              <a:t> </a:t>
            </a:r>
          </a:p>
        </p:txBody>
      </p:sp>
      <p:sp>
        <p:nvSpPr>
          <p:cNvPr id="8" name="TextBox 7"/>
          <p:cNvSpPr txBox="1"/>
          <p:nvPr/>
        </p:nvSpPr>
        <p:spPr>
          <a:xfrm>
            <a:off x="551355" y="3994329"/>
            <a:ext cx="509264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the Primary Ledger name as CTHM, Chart of Accounts as CTHM_COA, Accounting Calendar as </a:t>
            </a:r>
            <a:r>
              <a:rPr lang="en-US" dirty="0" err="1">
                <a:latin typeface="Times New Roman" panose="02020603050405020304" pitchFamily="18" charset="0"/>
                <a:cs typeface="Times New Roman" panose="02020603050405020304" pitchFamily="18" charset="0"/>
              </a:rPr>
              <a:t>CTHM_Calendar</a:t>
            </a:r>
            <a:r>
              <a:rPr lang="en-US" dirty="0">
                <a:latin typeface="Times New Roman" panose="02020603050405020304" pitchFamily="18" charset="0"/>
                <a:cs typeface="Times New Roman" panose="02020603050405020304" pitchFamily="18" charset="0"/>
              </a:rPr>
              <a:t>, Currency as EGP, and </a:t>
            </a:r>
            <a:r>
              <a:rPr lang="en-US" dirty="0" err="1">
                <a:latin typeface="Times New Roman" panose="02020603050405020304" pitchFamily="18" charset="0"/>
                <a:cs typeface="Times New Roman" panose="02020603050405020304" pitchFamily="18" charset="0"/>
              </a:rPr>
              <a:t>Subledger</a:t>
            </a:r>
            <a:r>
              <a:rPr lang="en-US" dirty="0">
                <a:latin typeface="Times New Roman" panose="02020603050405020304" pitchFamily="18" charset="0"/>
                <a:cs typeface="Times New Roman" panose="02020603050405020304" pitchFamily="18" charset="0"/>
              </a:rPr>
              <a:t> Accounting Method as Standard Accrual, then Click on Next button.</a:t>
            </a:r>
          </a:p>
        </p:txBody>
      </p:sp>
      <p:pic>
        <p:nvPicPr>
          <p:cNvPr id="10" name="Picture 9"/>
          <p:cNvPicPr>
            <a:picLocks noChangeAspect="1"/>
          </p:cNvPicPr>
          <p:nvPr/>
        </p:nvPicPr>
        <p:blipFill>
          <a:blip r:embed="rId2"/>
          <a:stretch>
            <a:fillRect/>
          </a:stretch>
        </p:blipFill>
        <p:spPr>
          <a:xfrm>
            <a:off x="6164093" y="0"/>
            <a:ext cx="6027907" cy="3240000"/>
          </a:xfrm>
          <a:prstGeom prst="rect">
            <a:avLst/>
          </a:prstGeom>
        </p:spPr>
      </p:pic>
      <p:pic>
        <p:nvPicPr>
          <p:cNvPr id="11" name="Picture 10"/>
          <p:cNvPicPr>
            <a:picLocks noChangeAspect="1"/>
          </p:cNvPicPr>
          <p:nvPr/>
        </p:nvPicPr>
        <p:blipFill>
          <a:blip r:embed="rId3"/>
          <a:stretch>
            <a:fillRect/>
          </a:stretch>
        </p:blipFill>
        <p:spPr>
          <a:xfrm>
            <a:off x="6164092" y="3418884"/>
            <a:ext cx="6027907" cy="3240000"/>
          </a:xfrm>
          <a:prstGeom prst="rect">
            <a:avLst/>
          </a:prstGeom>
        </p:spPr>
      </p:pic>
      <p:sp>
        <p:nvSpPr>
          <p:cNvPr id="6" name="Oval 5"/>
          <p:cNvSpPr/>
          <p:nvPr/>
        </p:nvSpPr>
        <p:spPr>
          <a:xfrm>
            <a:off x="235702" y="634479"/>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7" name="Oval 6"/>
          <p:cNvSpPr/>
          <p:nvPr/>
        </p:nvSpPr>
        <p:spPr>
          <a:xfrm>
            <a:off x="235702" y="3994329"/>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5</a:t>
            </a:r>
            <a:endParaRPr lang="en-US" dirty="0">
              <a:solidFill>
                <a:schemeClr val="bg1"/>
              </a:solidFill>
              <a:latin typeface="Ara Aqeeq Bold" panose="00000500000000000000" pitchFamily="2" charset="-78"/>
              <a:cs typeface="Ara Aqeeq Bold" panose="00000500000000000000" pitchFamily="2" charset="-78"/>
            </a:endParaRPr>
          </a:p>
        </p:txBody>
      </p:sp>
      <p:sp>
        <p:nvSpPr>
          <p:cNvPr id="9" name="Oval 8"/>
          <p:cNvSpPr/>
          <p:nvPr/>
        </p:nvSpPr>
        <p:spPr>
          <a:xfrm>
            <a:off x="235701" y="1786838"/>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4</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1467941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8969" y="1414062"/>
            <a:ext cx="459787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Save Accounting Structure by clicking on </a:t>
            </a:r>
            <a:r>
              <a:rPr lang="en-US" b="1" dirty="0">
                <a:latin typeface="Times New Roman" panose="02020603050405020304" pitchFamily="18" charset="0"/>
                <a:cs typeface="Times New Roman" panose="02020603050405020304" pitchFamily="18" charset="0"/>
              </a:rPr>
              <a:t>Finish </a:t>
            </a:r>
            <a:r>
              <a:rPr lang="en-US" dirty="0">
                <a:latin typeface="Times New Roman" panose="02020603050405020304" pitchFamily="18" charset="0"/>
                <a:cs typeface="Times New Roman" panose="02020603050405020304" pitchFamily="18" charset="0"/>
              </a:rPr>
              <a:t>button </a:t>
            </a:r>
          </a:p>
        </p:txBody>
      </p:sp>
      <p:sp>
        <p:nvSpPr>
          <p:cNvPr id="4" name="TextBox 3"/>
          <p:cNvSpPr txBox="1"/>
          <p:nvPr/>
        </p:nvSpPr>
        <p:spPr>
          <a:xfrm>
            <a:off x="408968" y="2503327"/>
            <a:ext cx="459787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t>
            </a:r>
            <a:r>
              <a:rPr lang="en-US" b="1" dirty="0">
                <a:latin typeface="Times New Roman" panose="02020603050405020304" pitchFamily="18" charset="0"/>
                <a:cs typeface="Times New Roman" panose="02020603050405020304" pitchFamily="18" charset="0"/>
              </a:rPr>
              <a:t>Define Accounting Options </a:t>
            </a:r>
            <a:r>
              <a:rPr lang="en-US" dirty="0">
                <a:latin typeface="Times New Roman" panose="02020603050405020304" pitchFamily="18" charset="0"/>
                <a:cs typeface="Times New Roman" panose="02020603050405020304" pitchFamily="18" charset="0"/>
              </a:rPr>
              <a:t>button </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4654"/>
          <a:stretch/>
        </p:blipFill>
        <p:spPr>
          <a:xfrm>
            <a:off x="5959105" y="3505050"/>
            <a:ext cx="6108285" cy="3276000"/>
          </a:xfrm>
          <a:prstGeom prst="rect">
            <a:avLst/>
          </a:prstGeom>
        </p:spPr>
      </p:pic>
      <p:sp>
        <p:nvSpPr>
          <p:cNvPr id="10" name="TextBox 9"/>
          <p:cNvSpPr txBox="1"/>
          <p:nvPr/>
        </p:nvSpPr>
        <p:spPr>
          <a:xfrm>
            <a:off x="408968" y="4646452"/>
            <a:ext cx="459787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Select the Setup step as Ledger Options and click on Update icon</a:t>
            </a:r>
          </a:p>
        </p:txBody>
      </p:sp>
      <p:pic>
        <p:nvPicPr>
          <p:cNvPr id="11" name="Picture 10"/>
          <p:cNvPicPr>
            <a:picLocks noChangeAspect="1"/>
          </p:cNvPicPr>
          <p:nvPr/>
        </p:nvPicPr>
        <p:blipFill>
          <a:blip r:embed="rId3"/>
          <a:stretch>
            <a:fillRect/>
          </a:stretch>
        </p:blipFill>
        <p:spPr>
          <a:xfrm>
            <a:off x="4959672" y="4527266"/>
            <a:ext cx="495300" cy="647700"/>
          </a:xfrm>
          <a:prstGeom prst="rect">
            <a:avLst/>
          </a:prstGeom>
        </p:spPr>
      </p:pic>
      <p:pic>
        <p:nvPicPr>
          <p:cNvPr id="5" name="Picture 4"/>
          <p:cNvPicPr>
            <a:picLocks noChangeAspect="1"/>
          </p:cNvPicPr>
          <p:nvPr/>
        </p:nvPicPr>
        <p:blipFill>
          <a:blip r:embed="rId4"/>
          <a:stretch>
            <a:fillRect/>
          </a:stretch>
        </p:blipFill>
        <p:spPr>
          <a:xfrm>
            <a:off x="5959105" y="78443"/>
            <a:ext cx="6027907" cy="3240000"/>
          </a:xfrm>
          <a:prstGeom prst="rect">
            <a:avLst/>
          </a:prstGeom>
        </p:spPr>
      </p:pic>
      <p:sp>
        <p:nvSpPr>
          <p:cNvPr id="8" name="Oval 7"/>
          <p:cNvSpPr/>
          <p:nvPr/>
        </p:nvSpPr>
        <p:spPr>
          <a:xfrm>
            <a:off x="93315" y="141406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6</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2" name="Oval 11"/>
          <p:cNvSpPr/>
          <p:nvPr/>
        </p:nvSpPr>
        <p:spPr>
          <a:xfrm>
            <a:off x="93315" y="2541187"/>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7</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3" name="Oval 12"/>
          <p:cNvSpPr/>
          <p:nvPr/>
        </p:nvSpPr>
        <p:spPr>
          <a:xfrm>
            <a:off x="93314" y="467600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8</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3984267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3085" y="770887"/>
            <a:ext cx="5177111"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Check the Ledger options and enter the First ever opened period and Number of Future enabled periods as 1 and enter the </a:t>
            </a:r>
            <a:r>
              <a:rPr lang="en-US" b="1" dirty="0" err="1">
                <a:latin typeface="Times New Roman" panose="02020603050405020304" pitchFamily="18" charset="0"/>
                <a:cs typeface="Times New Roman" panose="02020603050405020304" pitchFamily="18" charset="0"/>
              </a:rPr>
              <a:t>Subledger</a:t>
            </a:r>
            <a:r>
              <a:rPr lang="en-US" b="1" dirty="0">
                <a:latin typeface="Times New Roman" panose="02020603050405020304" pitchFamily="18" charset="0"/>
                <a:cs typeface="Times New Roman" panose="02020603050405020304" pitchFamily="18" charset="0"/>
              </a:rPr>
              <a:t> Accounting Method </a:t>
            </a:r>
            <a:r>
              <a:rPr lang="en-US" dirty="0">
                <a:latin typeface="Times New Roman" panose="02020603050405020304" pitchFamily="18" charset="0"/>
                <a:cs typeface="Times New Roman" panose="02020603050405020304" pitchFamily="18" charset="0"/>
              </a:rPr>
              <a:t>as </a:t>
            </a:r>
            <a:r>
              <a:rPr lang="en-US" b="1" dirty="0">
                <a:latin typeface="Times New Roman" panose="02020603050405020304" pitchFamily="18" charset="0"/>
                <a:cs typeface="Times New Roman" panose="02020603050405020304" pitchFamily="18" charset="0"/>
              </a:rPr>
              <a:t>Standard Accrual </a:t>
            </a:r>
            <a:r>
              <a:rPr lang="en-US" dirty="0">
                <a:latin typeface="Times New Roman" panose="02020603050405020304" pitchFamily="18" charset="0"/>
                <a:cs typeface="Times New Roman" panose="02020603050405020304" pitchFamily="18" charset="0"/>
              </a:rPr>
              <a:t>then click on Next </a:t>
            </a:r>
            <a:r>
              <a:rPr lang="en-US" dirty="0" smtClean="0">
                <a:latin typeface="Times New Roman" panose="02020603050405020304" pitchFamily="18" charset="0"/>
                <a:cs typeface="Times New Roman" panose="02020603050405020304" pitchFamily="18" charset="0"/>
              </a:rPr>
              <a:t>button</a:t>
            </a:r>
            <a:r>
              <a:rPr lang="ar-EG"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43085" y="3816534"/>
            <a:ext cx="5177111"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Enter the </a:t>
            </a:r>
            <a:r>
              <a:rPr lang="en-US" b="1" dirty="0">
                <a:latin typeface="Times New Roman" panose="02020603050405020304" pitchFamily="18" charset="0"/>
                <a:cs typeface="Times New Roman" panose="02020603050405020304" pitchFamily="18" charset="0"/>
              </a:rPr>
              <a:t>Retained Earnings Account </a:t>
            </a:r>
            <a:r>
              <a:rPr lang="en-US" dirty="0">
                <a:latin typeface="Times New Roman" panose="02020603050405020304" pitchFamily="18" charset="0"/>
                <a:cs typeface="Times New Roman" panose="02020603050405020304" pitchFamily="18" charset="0"/>
              </a:rPr>
              <a:t>Code combination then click on </a:t>
            </a:r>
            <a:r>
              <a:rPr lang="en-US" b="1" dirty="0">
                <a:latin typeface="Times New Roman" panose="02020603050405020304" pitchFamily="18" charset="0"/>
                <a:cs typeface="Times New Roman" panose="02020603050405020304" pitchFamily="18" charset="0"/>
              </a:rPr>
              <a:t>Next </a:t>
            </a:r>
            <a:r>
              <a:rPr lang="en-US" dirty="0">
                <a:latin typeface="Times New Roman" panose="02020603050405020304" pitchFamily="18" charset="0"/>
                <a:cs typeface="Times New Roman" panose="02020603050405020304" pitchFamily="18" charset="0"/>
              </a:rPr>
              <a:t>button </a:t>
            </a:r>
          </a:p>
        </p:txBody>
      </p:sp>
      <p:pic>
        <p:nvPicPr>
          <p:cNvPr id="6" name="Picture 5"/>
          <p:cNvPicPr>
            <a:picLocks noChangeAspect="1"/>
          </p:cNvPicPr>
          <p:nvPr/>
        </p:nvPicPr>
        <p:blipFill>
          <a:blip r:embed="rId2"/>
          <a:stretch>
            <a:fillRect/>
          </a:stretch>
        </p:blipFill>
        <p:spPr>
          <a:xfrm>
            <a:off x="6152388" y="0"/>
            <a:ext cx="6027907" cy="3240000"/>
          </a:xfrm>
          <a:prstGeom prst="rect">
            <a:avLst/>
          </a:prstGeom>
        </p:spPr>
      </p:pic>
      <p:pic>
        <p:nvPicPr>
          <p:cNvPr id="2" name="Picture 1"/>
          <p:cNvPicPr>
            <a:picLocks noChangeAspect="1"/>
          </p:cNvPicPr>
          <p:nvPr/>
        </p:nvPicPr>
        <p:blipFill>
          <a:blip r:embed="rId3"/>
          <a:stretch>
            <a:fillRect/>
          </a:stretch>
        </p:blipFill>
        <p:spPr>
          <a:xfrm>
            <a:off x="6152387" y="3505468"/>
            <a:ext cx="6027907" cy="3240000"/>
          </a:xfrm>
          <a:prstGeom prst="rect">
            <a:avLst/>
          </a:prstGeom>
        </p:spPr>
      </p:pic>
      <p:sp>
        <p:nvSpPr>
          <p:cNvPr id="7" name="Oval 6"/>
          <p:cNvSpPr/>
          <p:nvPr/>
        </p:nvSpPr>
        <p:spPr>
          <a:xfrm>
            <a:off x="162536" y="770887"/>
            <a:ext cx="480549" cy="446994"/>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9</a:t>
            </a:r>
            <a:endParaRPr lang="en-US" dirty="0">
              <a:solidFill>
                <a:schemeClr val="bg1"/>
              </a:solidFill>
              <a:latin typeface="Ara Aqeeq Bold" panose="00000500000000000000" pitchFamily="2" charset="-78"/>
              <a:cs typeface="Ara Aqeeq Bold" panose="00000500000000000000" pitchFamily="2" charset="-78"/>
            </a:endParaRPr>
          </a:p>
        </p:txBody>
      </p:sp>
      <p:sp>
        <p:nvSpPr>
          <p:cNvPr id="8" name="Oval 7"/>
          <p:cNvSpPr/>
          <p:nvPr/>
        </p:nvSpPr>
        <p:spPr>
          <a:xfrm>
            <a:off x="97301" y="3750243"/>
            <a:ext cx="545784" cy="49741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10</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1952049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1389" y="726213"/>
            <a:ext cx="3469082" cy="369332"/>
          </a:xfrm>
          <a:prstGeom prst="rect">
            <a:avLst/>
          </a:prstGeom>
          <a:noFill/>
        </p:spPr>
        <p:txBody>
          <a:bodyPr wrap="square" rtlCol="0">
            <a:spAutoFit/>
          </a:bodyPr>
          <a:lstStyle/>
          <a:p>
            <a:r>
              <a:rPr lang="en-US" dirty="0"/>
              <a:t>Click on </a:t>
            </a:r>
            <a:r>
              <a:rPr lang="en-US" b="1" dirty="0"/>
              <a:t>Next </a:t>
            </a:r>
            <a:r>
              <a:rPr lang="en-US" dirty="0"/>
              <a:t>button </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91389" y="3333306"/>
            <a:ext cx="3469082" cy="369332"/>
          </a:xfrm>
          <a:prstGeom prst="rect">
            <a:avLst/>
          </a:prstGeom>
          <a:noFill/>
        </p:spPr>
        <p:txBody>
          <a:bodyPr wrap="square" rtlCol="0">
            <a:spAutoFit/>
          </a:bodyPr>
          <a:lstStyle/>
          <a:p>
            <a:r>
              <a:rPr lang="en-US" dirty="0"/>
              <a:t>Click on </a:t>
            </a:r>
            <a:r>
              <a:rPr lang="en-US" b="1" dirty="0"/>
              <a:t>Finish </a:t>
            </a:r>
            <a:r>
              <a:rPr lang="en-US" dirty="0"/>
              <a:t>button </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164092" y="0"/>
            <a:ext cx="6027907" cy="3240000"/>
          </a:xfrm>
          <a:prstGeom prst="rect">
            <a:avLst/>
          </a:prstGeom>
        </p:spPr>
      </p:pic>
      <p:pic>
        <p:nvPicPr>
          <p:cNvPr id="8" name="Picture 7"/>
          <p:cNvPicPr>
            <a:picLocks noChangeAspect="1"/>
          </p:cNvPicPr>
          <p:nvPr/>
        </p:nvPicPr>
        <p:blipFill>
          <a:blip r:embed="rId3"/>
          <a:stretch>
            <a:fillRect/>
          </a:stretch>
        </p:blipFill>
        <p:spPr>
          <a:xfrm>
            <a:off x="6164091" y="3333306"/>
            <a:ext cx="6027907" cy="3240000"/>
          </a:xfrm>
          <a:prstGeom prst="rect">
            <a:avLst/>
          </a:prstGeom>
        </p:spPr>
      </p:pic>
      <p:sp>
        <p:nvSpPr>
          <p:cNvPr id="11" name="Oval 10"/>
          <p:cNvSpPr/>
          <p:nvPr/>
        </p:nvSpPr>
        <p:spPr>
          <a:xfrm>
            <a:off x="308718" y="655614"/>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2" name="Oval 11"/>
          <p:cNvSpPr/>
          <p:nvPr/>
        </p:nvSpPr>
        <p:spPr>
          <a:xfrm>
            <a:off x="321475" y="3333306"/>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12</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1027051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4950"/>
          <a:stretch/>
        </p:blipFill>
        <p:spPr>
          <a:xfrm>
            <a:off x="6132051" y="-10859"/>
            <a:ext cx="6059949" cy="3240000"/>
          </a:xfrm>
          <a:prstGeom prst="rect">
            <a:avLst/>
          </a:prstGeom>
        </p:spPr>
      </p:pic>
      <p:sp>
        <p:nvSpPr>
          <p:cNvPr id="3" name="TextBox 2"/>
          <p:cNvSpPr txBox="1"/>
          <p:nvPr/>
        </p:nvSpPr>
        <p:spPr>
          <a:xfrm>
            <a:off x="752881" y="827659"/>
            <a:ext cx="43921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Check the status of the </a:t>
            </a:r>
            <a:r>
              <a:rPr lang="en-US" dirty="0" smtClean="0">
                <a:latin typeface="Times New Roman" panose="02020603050405020304" pitchFamily="18" charset="0"/>
                <a:cs typeface="Times New Roman" panose="02020603050405020304" pitchFamily="18" charset="0"/>
              </a:rPr>
              <a:t>CTHM </a:t>
            </a:r>
            <a:r>
              <a:rPr lang="en-US" dirty="0">
                <a:latin typeface="Times New Roman" panose="02020603050405020304" pitchFamily="18" charset="0"/>
                <a:cs typeface="Times New Roman" panose="02020603050405020304" pitchFamily="18" charset="0"/>
              </a:rPr>
              <a:t>Ledger as </a:t>
            </a:r>
          </a:p>
        </p:txBody>
      </p:sp>
      <p:sp>
        <p:nvSpPr>
          <p:cNvPr id="4" name="TextBox 3"/>
          <p:cNvSpPr txBox="1"/>
          <p:nvPr/>
        </p:nvSpPr>
        <p:spPr>
          <a:xfrm>
            <a:off x="752881" y="2259644"/>
            <a:ext cx="4627537"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Click </a:t>
            </a:r>
            <a:r>
              <a:rPr lang="en-US" dirty="0">
                <a:latin typeface="Times New Roman" panose="02020603050405020304" pitchFamily="18" charset="0"/>
                <a:cs typeface="Times New Roman" panose="02020603050405020304" pitchFamily="18" charset="0"/>
              </a:rPr>
              <a:t>on Balancing Segment Value Assignments and click on Update icon</a:t>
            </a:r>
          </a:p>
        </p:txBody>
      </p:sp>
      <p:pic>
        <p:nvPicPr>
          <p:cNvPr id="7" name="Picture 6"/>
          <p:cNvPicPr>
            <a:picLocks noChangeAspect="1"/>
          </p:cNvPicPr>
          <p:nvPr/>
        </p:nvPicPr>
        <p:blipFill>
          <a:blip r:embed="rId3"/>
          <a:stretch>
            <a:fillRect/>
          </a:stretch>
        </p:blipFill>
        <p:spPr>
          <a:xfrm>
            <a:off x="4659215" y="683712"/>
            <a:ext cx="485775" cy="657225"/>
          </a:xfrm>
          <a:prstGeom prst="rect">
            <a:avLst/>
          </a:prstGeom>
        </p:spPr>
      </p:pic>
      <p:pic>
        <p:nvPicPr>
          <p:cNvPr id="8" name="Picture 7"/>
          <p:cNvPicPr>
            <a:picLocks noChangeAspect="1"/>
          </p:cNvPicPr>
          <p:nvPr/>
        </p:nvPicPr>
        <p:blipFill>
          <a:blip r:embed="rId4"/>
          <a:stretch>
            <a:fillRect/>
          </a:stretch>
        </p:blipFill>
        <p:spPr>
          <a:xfrm>
            <a:off x="5380418" y="2177452"/>
            <a:ext cx="476250" cy="647700"/>
          </a:xfrm>
          <a:prstGeom prst="rect">
            <a:avLst/>
          </a:prstGeom>
        </p:spPr>
      </p:pic>
      <p:sp>
        <p:nvSpPr>
          <p:cNvPr id="10" name="TextBox 9"/>
          <p:cNvSpPr txBox="1"/>
          <p:nvPr/>
        </p:nvSpPr>
        <p:spPr>
          <a:xfrm>
            <a:off x="689081" y="4719957"/>
            <a:ext cx="524091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Add Balancing Segment Value button and enter the Values then Click </a:t>
            </a:r>
            <a:r>
              <a:rPr lang="en-US" dirty="0" smtClean="0">
                <a:latin typeface="Times New Roman" panose="02020603050405020304" pitchFamily="18" charset="0"/>
                <a:cs typeface="Times New Roman" panose="02020603050405020304" pitchFamily="18" charset="0"/>
              </a:rPr>
              <a:t>on “Complete” button</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6164093" y="3355735"/>
            <a:ext cx="6027907" cy="3240000"/>
          </a:xfrm>
          <a:prstGeom prst="rect">
            <a:avLst/>
          </a:prstGeom>
        </p:spPr>
      </p:pic>
      <p:sp>
        <p:nvSpPr>
          <p:cNvPr id="11" name="Oval 10"/>
          <p:cNvSpPr/>
          <p:nvPr/>
        </p:nvSpPr>
        <p:spPr>
          <a:xfrm>
            <a:off x="201064" y="2177452"/>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14</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3" name="Oval 12"/>
          <p:cNvSpPr/>
          <p:nvPr/>
        </p:nvSpPr>
        <p:spPr>
          <a:xfrm>
            <a:off x="211447" y="757059"/>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4" name="Oval 13"/>
          <p:cNvSpPr/>
          <p:nvPr/>
        </p:nvSpPr>
        <p:spPr>
          <a:xfrm>
            <a:off x="240143" y="4610694"/>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15</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13426493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5919" y="800097"/>
            <a:ext cx="527285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Check all the Setup step status are completed then Click on </a:t>
            </a:r>
            <a:r>
              <a:rPr lang="en-US" b="1" dirty="0">
                <a:latin typeface="Times New Roman" panose="02020603050405020304" pitchFamily="18" charset="0"/>
                <a:cs typeface="Times New Roman" panose="02020603050405020304" pitchFamily="18" charset="0"/>
              </a:rPr>
              <a:t>Complete</a:t>
            </a:r>
            <a:r>
              <a:rPr lang="en-US" dirty="0">
                <a:latin typeface="Times New Roman" panose="02020603050405020304" pitchFamily="18" charset="0"/>
                <a:cs typeface="Times New Roman" panose="02020603050405020304" pitchFamily="18" charset="0"/>
              </a:rPr>
              <a:t> </a:t>
            </a:r>
          </a:p>
        </p:txBody>
      </p:sp>
      <p:sp>
        <p:nvSpPr>
          <p:cNvPr id="5" name="TextBox 4"/>
          <p:cNvSpPr txBox="1"/>
          <p:nvPr/>
        </p:nvSpPr>
        <p:spPr>
          <a:xfrm>
            <a:off x="652790" y="4006177"/>
            <a:ext cx="527285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Return </a:t>
            </a:r>
            <a:r>
              <a:rPr lang="en-US" b="1" dirty="0">
                <a:latin typeface="Times New Roman" panose="02020603050405020304" pitchFamily="18" charset="0"/>
                <a:cs typeface="Times New Roman" panose="02020603050405020304" pitchFamily="18" charset="0"/>
              </a:rPr>
              <a:t>to Accounting </a:t>
            </a:r>
            <a:r>
              <a:rPr lang="en-US" b="1" dirty="0" smtClean="0">
                <a:latin typeface="Times New Roman" panose="02020603050405020304" pitchFamily="18" charset="0"/>
                <a:cs typeface="Times New Roman" panose="02020603050405020304" pitchFamily="18" charset="0"/>
              </a:rPr>
              <a:t>Setups” </a:t>
            </a:r>
            <a:r>
              <a:rPr lang="en-US" dirty="0" smtClean="0">
                <a:latin typeface="Times New Roman" panose="02020603050405020304" pitchFamily="18" charset="0"/>
                <a:cs typeface="Times New Roman" panose="02020603050405020304" pitchFamily="18" charset="0"/>
              </a:rPr>
              <a:t>button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35919" y="5147520"/>
            <a:ext cx="52728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Finally check the </a:t>
            </a:r>
            <a:r>
              <a:rPr lang="en-US" dirty="0" smtClean="0">
                <a:latin typeface="Times New Roman" panose="02020603050405020304" pitchFamily="18" charset="0"/>
                <a:cs typeface="Times New Roman" panose="02020603050405020304" pitchFamily="18" charset="0"/>
              </a:rPr>
              <a:t>CTHM </a:t>
            </a:r>
            <a:r>
              <a:rPr lang="en-US" dirty="0">
                <a:latin typeface="Times New Roman" panose="02020603050405020304" pitchFamily="18" charset="0"/>
                <a:cs typeface="Times New Roman" panose="02020603050405020304" pitchFamily="18" charset="0"/>
              </a:rPr>
              <a:t>ledger status as completed</a:t>
            </a:r>
          </a:p>
        </p:txBody>
      </p:sp>
      <p:pic>
        <p:nvPicPr>
          <p:cNvPr id="7" name="Picture 6"/>
          <p:cNvPicPr>
            <a:picLocks noChangeAspect="1"/>
          </p:cNvPicPr>
          <p:nvPr/>
        </p:nvPicPr>
        <p:blipFill>
          <a:blip r:embed="rId2"/>
          <a:stretch>
            <a:fillRect/>
          </a:stretch>
        </p:blipFill>
        <p:spPr>
          <a:xfrm>
            <a:off x="6164093" y="0"/>
            <a:ext cx="6027907" cy="3240000"/>
          </a:xfrm>
          <a:prstGeom prst="rect">
            <a:avLst/>
          </a:prstGeom>
        </p:spPr>
      </p:pic>
      <p:pic>
        <p:nvPicPr>
          <p:cNvPr id="9" name="Picture 8"/>
          <p:cNvPicPr>
            <a:picLocks noChangeAspect="1"/>
          </p:cNvPicPr>
          <p:nvPr/>
        </p:nvPicPr>
        <p:blipFill>
          <a:blip r:embed="rId3"/>
          <a:stretch>
            <a:fillRect/>
          </a:stretch>
        </p:blipFill>
        <p:spPr>
          <a:xfrm>
            <a:off x="6164092" y="3527520"/>
            <a:ext cx="6027907" cy="3240000"/>
          </a:xfrm>
          <a:prstGeom prst="rect">
            <a:avLst/>
          </a:prstGeom>
        </p:spPr>
      </p:pic>
      <p:sp>
        <p:nvSpPr>
          <p:cNvPr id="8" name="Oval 7"/>
          <p:cNvSpPr/>
          <p:nvPr/>
        </p:nvSpPr>
        <p:spPr>
          <a:xfrm>
            <a:off x="212436" y="851366"/>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16</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0" name="Oval 9"/>
          <p:cNvSpPr/>
          <p:nvPr/>
        </p:nvSpPr>
        <p:spPr>
          <a:xfrm>
            <a:off x="129307" y="4006177"/>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17</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1" name="Oval 10"/>
          <p:cNvSpPr/>
          <p:nvPr/>
        </p:nvSpPr>
        <p:spPr>
          <a:xfrm>
            <a:off x="93210" y="5076921"/>
            <a:ext cx="523483" cy="510529"/>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a Aqeeq Bold" panose="00000500000000000000" pitchFamily="2" charset="-78"/>
                <a:cs typeface="Ara Aqeeq Bold" panose="00000500000000000000" pitchFamily="2" charset="-78"/>
              </a:rPr>
              <a:t>18</a:t>
            </a:r>
            <a:endParaRPr lang="en-US" dirty="0">
              <a:solidFill>
                <a:schemeClr val="bg1"/>
              </a:solidFill>
              <a:latin typeface="Ara Aqeeq Bold" panose="00000500000000000000" pitchFamily="2" charset="-78"/>
              <a:cs typeface="Ara Aqeeq Bold" panose="00000500000000000000" pitchFamily="2" charset="-78"/>
            </a:endParaRPr>
          </a:p>
        </p:txBody>
      </p:sp>
    </p:spTree>
    <p:extLst>
      <p:ext uri="{BB962C8B-B14F-4D97-AF65-F5344CB8AC3E}">
        <p14:creationId xmlns:p14="http://schemas.microsoft.com/office/powerpoint/2010/main" val="29643359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532" y="3045355"/>
            <a:ext cx="7766936" cy="767291"/>
          </a:xfrm>
        </p:spPr>
        <p:txBody>
          <a:bodyPr vert="horz" lIns="91440" tIns="45720" rIns="91440" bIns="45720" rtlCol="0" anchor="b">
            <a:noAutofit/>
          </a:bodyPr>
          <a:lstStyle/>
          <a:p>
            <a:pPr algn="ctr"/>
            <a:r>
              <a:rPr lang="en-US" sz="4800" b="1" dirty="0" smtClean="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Ledger </a:t>
            </a: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Set</a:t>
            </a:r>
          </a:p>
        </p:txBody>
      </p:sp>
    </p:spTree>
    <p:extLst>
      <p:ext uri="{BB962C8B-B14F-4D97-AF65-F5344CB8AC3E}">
        <p14:creationId xmlns:p14="http://schemas.microsoft.com/office/powerpoint/2010/main" val="446538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96824" y="2081479"/>
            <a:ext cx="10774426" cy="224898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Implementation of Oracle General Ledger in the ERP Server for Enhanced Financial Operations in (City Home) (Home Electronics Sales).</a:t>
            </a:r>
          </a:p>
        </p:txBody>
      </p:sp>
      <p:sp>
        <p:nvSpPr>
          <p:cNvPr id="5" name="Text Placeholder 2"/>
          <p:cNvSpPr txBox="1">
            <a:spLocks/>
          </p:cNvSpPr>
          <p:nvPr/>
        </p:nvSpPr>
        <p:spPr>
          <a:xfrm>
            <a:off x="726237" y="1068447"/>
            <a:ext cx="10515600" cy="1031049"/>
          </a:xfrm>
          <a:prstGeom prst="rect">
            <a:avLst/>
          </a:prstGeom>
        </p:spPr>
        <p:txBody>
          <a:bodyPr vert="horz" lIns="91440" tIns="45720" rIns="91440" bIns="45720" rtlCol="0" anchor="b">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spcBef>
                <a:spcPct val="0"/>
              </a:spcBef>
            </a:pP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Project</a:t>
            </a:r>
            <a:r>
              <a:rPr lang="en-US" sz="6600" dirty="0">
                <a:solidFill>
                  <a:schemeClr val="tx1">
                    <a:lumMod val="95000"/>
                    <a:lumOff val="5000"/>
                  </a:schemeClr>
                </a:solidFill>
                <a:effectLst>
                  <a:outerShdw blurRad="38100" dist="38100" dir="2700000" algn="tl">
                    <a:srgbClr val="000000">
                      <a:alpha val="43137"/>
                    </a:srgbClr>
                  </a:outerShdw>
                </a:effectLst>
                <a:latin typeface="Calisto MT" panose="02040603050505030304" pitchFamily="18" charset="0"/>
                <a:ea typeface="+mj-ea"/>
                <a:cs typeface="Times New Roman" panose="02020603050405020304" pitchFamily="18" charset="0"/>
              </a:rPr>
              <a:t> </a:t>
            </a: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Title</a:t>
            </a:r>
            <a:r>
              <a:rPr lang="en-US" sz="6600" dirty="0">
                <a:solidFill>
                  <a:schemeClr val="tx1">
                    <a:lumMod val="95000"/>
                    <a:lumOff val="5000"/>
                  </a:schemeClr>
                </a:solidFill>
                <a:effectLst>
                  <a:outerShdw blurRad="38100" dist="38100" dir="2700000" algn="tl">
                    <a:srgbClr val="000000">
                      <a:alpha val="43137"/>
                    </a:srgbClr>
                  </a:outerShdw>
                </a:effectLst>
                <a:latin typeface="Calisto MT" panose="02040603050505030304" pitchFamily="18" charset="0"/>
                <a:ea typeface="+mj-ea"/>
                <a:cs typeface="Times New Roman" panose="02020603050405020304" pitchFamily="18"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781194" cy="1773382"/>
          </a:xfrm>
          <a:prstGeom prst="rect">
            <a:avLst/>
          </a:prstGeom>
        </p:spPr>
      </p:pic>
    </p:spTree>
    <p:extLst>
      <p:ext uri="{BB962C8B-B14F-4D97-AF65-F5344CB8AC3E}">
        <p14:creationId xmlns:p14="http://schemas.microsoft.com/office/powerpoint/2010/main" val="1193679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ackgroundRemoval t="5741" b="60278" l="0" r="59219">
                        <a14:foregroundMark x1="31458" y1="52500" x2="30469" y2="55000"/>
                        <a14:backgroundMark x1="32500" y1="54537" x2="45781" y2="54537"/>
                        <a14:backgroundMark x1="32708" y1="54815" x2="31094" y2="54537"/>
                        <a14:backgroundMark x1="781" y1="55093" x2="30990" y2="55093"/>
                      </a14:backgroundRemoval>
                    </a14:imgEffect>
                  </a14:imgLayer>
                </a14:imgProps>
              </a:ext>
              <a:ext uri="{28A0092B-C50C-407E-A947-70E740481C1C}">
                <a14:useLocalDpi xmlns:a14="http://schemas.microsoft.com/office/drawing/2010/main" val="0"/>
              </a:ext>
            </a:extLst>
          </a:blip>
          <a:srcRect t="7639" r="52579" b="44723"/>
          <a:stretch/>
        </p:blipFill>
        <p:spPr>
          <a:xfrm>
            <a:off x="6558167" y="222540"/>
            <a:ext cx="5743101" cy="324527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48" t="55139" r="47108" b="8750"/>
          <a:stretch/>
        </p:blipFill>
        <p:spPr>
          <a:xfrm>
            <a:off x="6788597" y="3804576"/>
            <a:ext cx="5403403" cy="2096832"/>
          </a:xfrm>
          <a:prstGeom prst="rect">
            <a:avLst/>
          </a:prstGeom>
        </p:spPr>
      </p:pic>
      <p:sp>
        <p:nvSpPr>
          <p:cNvPr id="4" name="TextBox 3"/>
          <p:cNvSpPr txBox="1"/>
          <p:nvPr/>
        </p:nvSpPr>
        <p:spPr>
          <a:xfrm>
            <a:off x="301925" y="1259457"/>
            <a:ext cx="56416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 System </a:t>
            </a:r>
            <a:r>
              <a:rPr lang="en-US" dirty="0" smtClean="0">
                <a:latin typeface="Times New Roman" panose="02020603050405020304" pitchFamily="18" charset="0"/>
                <a:cs typeface="Times New Roman" panose="02020603050405020304" pitchFamily="18" charset="0"/>
              </a:rPr>
              <a:t>Administrator → profile → system  </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25724" y="2185287"/>
            <a:ext cx="602267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Specify the Responsibility (e.g., CTHM_General_Ledger_Super_User) to link the Ledger accordingly.</a:t>
            </a:r>
          </a:p>
        </p:txBody>
      </p:sp>
      <p:sp>
        <p:nvSpPr>
          <p:cNvPr id="6" name="TextBox 5"/>
          <p:cNvSpPr txBox="1"/>
          <p:nvPr/>
        </p:nvSpPr>
        <p:spPr>
          <a:xfrm>
            <a:off x="225724" y="3304950"/>
            <a:ext cx="60226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Profile name as </a:t>
            </a:r>
            <a:r>
              <a:rPr lang="en-US" b="1" dirty="0">
                <a:latin typeface="Times New Roman" panose="02020603050405020304" pitchFamily="18" charset="0"/>
                <a:cs typeface="Times New Roman" panose="02020603050405020304" pitchFamily="18" charset="0"/>
              </a:rPr>
              <a:t>„%GL%Ledger%Name%</a:t>
            </a:r>
            <a:r>
              <a:rPr lang="en-US"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225725" y="4786609"/>
            <a:ext cx="5051126"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Enter </a:t>
            </a: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Ledger Set name </a:t>
            </a:r>
            <a:r>
              <a:rPr lang="en-US" dirty="0">
                <a:latin typeface="Times New Roman" panose="02020603050405020304" pitchFamily="18" charset="0"/>
                <a:cs typeface="Times New Roman" panose="02020603050405020304" pitchFamily="18" charset="0"/>
              </a:rPr>
              <a:t>as </a:t>
            </a:r>
            <a:r>
              <a:rPr lang="en-US" b="1" dirty="0">
                <a:latin typeface="Times New Roman" panose="02020603050405020304" pitchFamily="18" charset="0"/>
                <a:cs typeface="Times New Roman" panose="02020603050405020304" pitchFamily="18" charset="0"/>
              </a:rPr>
              <a:t>CTHM</a:t>
            </a:r>
            <a:r>
              <a:rPr lang="en-US" dirty="0">
                <a:latin typeface="Times New Roman" panose="02020603050405020304" pitchFamily="18" charset="0"/>
                <a:cs typeface="Times New Roman" panose="02020603050405020304" pitchFamily="18" charset="0"/>
              </a:rPr>
              <a:t> that needs to be linked to the Responsibility</a:t>
            </a:r>
          </a:p>
        </p:txBody>
      </p:sp>
    </p:spTree>
    <p:extLst>
      <p:ext uri="{BB962C8B-B14F-4D97-AF65-F5344CB8AC3E}">
        <p14:creationId xmlns:p14="http://schemas.microsoft.com/office/powerpoint/2010/main" val="1302899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532" y="3045355"/>
            <a:ext cx="7766936" cy="767291"/>
          </a:xfrm>
        </p:spPr>
        <p:txBody>
          <a:bodyPr vert="horz" lIns="91440" tIns="45720" rIns="91440" bIns="45720" rtlCol="0" anchor="b">
            <a:no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Open Periods</a:t>
            </a:r>
          </a:p>
        </p:txBody>
      </p:sp>
    </p:spTree>
    <p:extLst>
      <p:ext uri="{BB962C8B-B14F-4D97-AF65-F5344CB8AC3E}">
        <p14:creationId xmlns:p14="http://schemas.microsoft.com/office/powerpoint/2010/main" val="2823138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900289" y="634674"/>
            <a:ext cx="6029325" cy="4591050"/>
            <a:chOff x="5865783" y="1238523"/>
            <a:chExt cx="6029325" cy="459105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ackgroundRemoval t="5093" b="61759" l="0" r="55208"/>
                      </a14:imgEffect>
                    </a14:imgLayer>
                  </a14:imgProps>
                </a:ext>
                <a:ext uri="{28A0092B-C50C-407E-A947-70E740481C1C}">
                  <a14:useLocalDpi xmlns:a14="http://schemas.microsoft.com/office/drawing/2010/main" val="0"/>
                </a:ext>
              </a:extLst>
            </a:blip>
            <a:srcRect l="-1" t="7784" r="49055" b="39502"/>
            <a:stretch/>
          </p:blipFill>
          <p:spPr>
            <a:xfrm>
              <a:off x="5865783" y="1238523"/>
              <a:ext cx="6029325" cy="3509256"/>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ackgroundRemoval t="68519" b="90833" l="16719" r="51406"/>
                      </a14:imgEffect>
                    </a14:imgLayer>
                  </a14:imgProps>
                </a:ext>
                <a:ext uri="{28A0092B-C50C-407E-A947-70E740481C1C}">
                  <a14:useLocalDpi xmlns:a14="http://schemas.microsoft.com/office/drawing/2010/main" val="0"/>
                </a:ext>
              </a:extLst>
            </a:blip>
            <a:srcRect l="18437" t="68750" r="52266" b="10972"/>
            <a:stretch/>
          </p:blipFill>
          <p:spPr>
            <a:xfrm>
              <a:off x="6616040" y="4267473"/>
              <a:ext cx="4012243" cy="1562100"/>
            </a:xfrm>
            <a:prstGeom prst="rect">
              <a:avLst/>
            </a:prstGeom>
          </p:spPr>
        </p:pic>
      </p:grpSp>
      <p:sp>
        <p:nvSpPr>
          <p:cNvPr id="4" name="TextBox 3"/>
          <p:cNvSpPr txBox="1"/>
          <p:nvPr/>
        </p:nvSpPr>
        <p:spPr>
          <a:xfrm>
            <a:off x="627870" y="1285110"/>
            <a:ext cx="527241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a:t>
            </a: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Setup </a:t>
            </a:r>
            <a:r>
              <a:rPr lang="en-US" dirty="0"/>
              <a:t>→</a:t>
            </a: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Open/Close </a:t>
            </a:r>
          </a:p>
        </p:txBody>
      </p:sp>
      <p:sp>
        <p:nvSpPr>
          <p:cNvPr id="5" name="TextBox 4"/>
          <p:cNvSpPr txBox="1"/>
          <p:nvPr/>
        </p:nvSpPr>
        <p:spPr>
          <a:xfrm>
            <a:off x="394956" y="2652757"/>
            <a:ext cx="527241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the Ledger name as </a:t>
            </a:r>
            <a:r>
              <a:rPr lang="en-US" b="1" dirty="0" smtClean="0">
                <a:latin typeface="Times New Roman" panose="02020603050405020304" pitchFamily="18" charset="0"/>
                <a:cs typeface="Times New Roman" panose="02020603050405020304" pitchFamily="18" charset="0"/>
              </a:rPr>
              <a:t>CTHM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click on Find </a:t>
            </a:r>
            <a:r>
              <a:rPr lang="en-US" dirty="0" smtClean="0">
                <a:latin typeface="Times New Roman" panose="02020603050405020304" pitchFamily="18" charset="0"/>
                <a:cs typeface="Times New Roman" panose="02020603050405020304" pitchFamily="18" charset="0"/>
              </a:rPr>
              <a:t>button</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94955" y="3377102"/>
            <a:ext cx="5272419"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Enter </a:t>
            </a:r>
            <a:r>
              <a:rPr lang="en-US" dirty="0">
                <a:latin typeface="Times New Roman" panose="02020603050405020304" pitchFamily="18" charset="0"/>
                <a:cs typeface="Times New Roman" panose="02020603050405020304" pitchFamily="18" charset="0"/>
              </a:rPr>
              <a:t>the Ledger name as </a:t>
            </a:r>
            <a:r>
              <a:rPr lang="en-US" b="1" dirty="0">
                <a:latin typeface="Times New Roman" panose="02020603050405020304" pitchFamily="18" charset="0"/>
                <a:cs typeface="Times New Roman" panose="02020603050405020304" pitchFamily="18" charset="0"/>
              </a:rPr>
              <a:t>CTHM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First period as </a:t>
            </a:r>
            <a:r>
              <a:rPr lang="en-US" b="1" dirty="0">
                <a:latin typeface="Times New Roman" panose="02020603050405020304" pitchFamily="18" charset="0"/>
                <a:cs typeface="Times New Roman" panose="02020603050405020304" pitchFamily="18" charset="0"/>
              </a:rPr>
              <a:t>January-2</a:t>
            </a:r>
            <a:r>
              <a:rPr lang="en-US" dirty="0">
                <a:latin typeface="Times New Roman" panose="02020603050405020304" pitchFamily="18" charset="0"/>
                <a:cs typeface="Times New Roman" panose="02020603050405020304" pitchFamily="18" charset="0"/>
              </a:rPr>
              <a:t>4 and click </a:t>
            </a:r>
            <a:r>
              <a:rPr lang="en-US" dirty="0" smtClean="0">
                <a:latin typeface="Times New Roman" panose="02020603050405020304" pitchFamily="18" charset="0"/>
                <a:cs typeface="Times New Roman" panose="02020603050405020304" pitchFamily="18" charset="0"/>
              </a:rPr>
              <a:t>on open button</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94956" y="4101448"/>
            <a:ext cx="527241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concurrent Program Open period is run by system automatically </a:t>
            </a:r>
          </a:p>
        </p:txBody>
      </p:sp>
    </p:spTree>
    <p:extLst>
      <p:ext uri="{BB962C8B-B14F-4D97-AF65-F5344CB8AC3E}">
        <p14:creationId xmlns:p14="http://schemas.microsoft.com/office/powerpoint/2010/main" val="37395068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826748"/>
            <a:ext cx="11842895" cy="3354878"/>
            <a:chOff x="0" y="2237194"/>
            <a:chExt cx="11842895" cy="3354878"/>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ackgroundRemoval t="7813" b="75098" l="0" r="92500">
                          <a14:foregroundMark x1="31328" y1="23242" x2="88438" y2="23047"/>
                          <a14:foregroundMark x1="32500" y1="59668" x2="31328" y2="69531"/>
                        </a14:backgroundRemoval>
                      </a14:imgEffect>
                    </a14:imgLayer>
                  </a14:imgProps>
                </a:ext>
              </a:extLst>
            </a:blip>
            <a:srcRect t="5772" r="7419" b="26824"/>
            <a:stretch/>
          </p:blipFill>
          <p:spPr>
            <a:xfrm>
              <a:off x="6082895" y="2237194"/>
              <a:ext cx="5760000" cy="3354878"/>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ackgroundRemoval t="9961" b="89941" l="2422" r="90000"/>
                      </a14:imgEffect>
                    </a14:imgLayer>
                  </a14:imgProps>
                </a:ext>
              </a:extLst>
            </a:blip>
            <a:srcRect t="8749" r="7243" b="24367"/>
            <a:stretch/>
          </p:blipFill>
          <p:spPr>
            <a:xfrm>
              <a:off x="0" y="2237194"/>
              <a:ext cx="5760000" cy="3322634"/>
            </a:xfrm>
            <a:prstGeom prst="rect">
              <a:avLst/>
            </a:prstGeom>
          </p:spPr>
        </p:pic>
      </p:grpSp>
      <p:sp>
        <p:nvSpPr>
          <p:cNvPr id="4" name="TextBox 3"/>
          <p:cNvSpPr txBox="1"/>
          <p:nvPr/>
        </p:nvSpPr>
        <p:spPr>
          <a:xfrm>
            <a:off x="872455" y="176169"/>
            <a:ext cx="9001387"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Preliminary Step: Creating a User and Assigning Responsibilities</a:t>
            </a:r>
          </a:p>
        </p:txBody>
      </p:sp>
      <p:sp>
        <p:nvSpPr>
          <p:cNvPr id="6" name="TextBox 5"/>
          <p:cNvSpPr txBox="1"/>
          <p:nvPr/>
        </p:nvSpPr>
        <p:spPr>
          <a:xfrm>
            <a:off x="234892" y="1516847"/>
            <a:ext cx="5525108" cy="369332"/>
          </a:xfrm>
          <a:prstGeom prst="rect">
            <a:avLst/>
          </a:prstGeom>
          <a:noFill/>
        </p:spPr>
        <p:txBody>
          <a:bodyPr wrap="square" rtlCol="0">
            <a:spAutoFit/>
          </a:bodyPr>
          <a:lstStyle/>
          <a:p>
            <a:r>
              <a:rPr lang="en-US" dirty="0"/>
              <a:t>System Administrator → Security → User → Define</a:t>
            </a:r>
            <a:r>
              <a:rPr lang="ar-EG" dirty="0"/>
              <a:t>.</a:t>
            </a:r>
            <a:endParaRPr lang="en-US" dirty="0"/>
          </a:p>
        </p:txBody>
      </p:sp>
    </p:spTree>
    <p:extLst>
      <p:ext uri="{BB962C8B-B14F-4D97-AF65-F5344CB8AC3E}">
        <p14:creationId xmlns:p14="http://schemas.microsoft.com/office/powerpoint/2010/main" val="2905243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53545401"/>
              </p:ext>
            </p:extLst>
          </p:nvPr>
        </p:nvGraphicFramePr>
        <p:xfrm>
          <a:off x="561415" y="816296"/>
          <a:ext cx="10591146" cy="5279627"/>
        </p:xfrm>
        <a:graphic>
          <a:graphicData uri="http://schemas.openxmlformats.org/drawingml/2006/table">
            <a:tbl>
              <a:tblPr>
                <a:tableStyleId>{616DA210-FB5B-4158-B5E0-FEB733F419BA}</a:tableStyleId>
              </a:tblPr>
              <a:tblGrid>
                <a:gridCol w="3530382">
                  <a:extLst>
                    <a:ext uri="{9D8B030D-6E8A-4147-A177-3AD203B41FA5}">
                      <a16:colId xmlns:a16="http://schemas.microsoft.com/office/drawing/2014/main" val="123852527"/>
                    </a:ext>
                  </a:extLst>
                </a:gridCol>
                <a:gridCol w="3530382">
                  <a:extLst>
                    <a:ext uri="{9D8B030D-6E8A-4147-A177-3AD203B41FA5}">
                      <a16:colId xmlns:a16="http://schemas.microsoft.com/office/drawing/2014/main" val="44700245"/>
                    </a:ext>
                  </a:extLst>
                </a:gridCol>
                <a:gridCol w="3530382">
                  <a:extLst>
                    <a:ext uri="{9D8B030D-6E8A-4147-A177-3AD203B41FA5}">
                      <a16:colId xmlns:a16="http://schemas.microsoft.com/office/drawing/2014/main" val="3366995969"/>
                    </a:ext>
                  </a:extLst>
                </a:gridCol>
              </a:tblGrid>
              <a:tr h="477804">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Item</a:t>
                      </a:r>
                      <a:endParaRPr lang="en-US" sz="1600" b="1"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endParaRPr>
                    </a:p>
                  </a:txBody>
                  <a:tcPr marL="38053" marR="38053" marT="19027" marB="19027" anchor="ctr"/>
                </a:tc>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Before Using ERP System</a:t>
                      </a:r>
                      <a:endParaRPr lang="en-US" sz="1600" b="1"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endParaRPr>
                    </a:p>
                  </a:txBody>
                  <a:tcPr marL="38053" marR="38053" marT="19027" marB="19027" anchor="ctr"/>
                </a:tc>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After Using ERP System (Oracle GL)</a:t>
                      </a:r>
                      <a:endParaRPr lang="en-US" sz="1600" b="1"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endParaRPr>
                    </a:p>
                  </a:txBody>
                  <a:tcPr marL="38053" marR="38053" marT="19027" marB="19027" anchor="ctr"/>
                </a:tc>
                <a:extLst>
                  <a:ext uri="{0D108BD9-81ED-4DB2-BD59-A6C34878D82A}">
                    <a16:rowId xmlns:a16="http://schemas.microsoft.com/office/drawing/2014/main" val="1327814512"/>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Work System</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Traditional (Excel files and paper records)</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Centralized and automated system using Oracle ERP</a:t>
                      </a:r>
                    </a:p>
                  </a:txBody>
                  <a:tcPr marL="38053" marR="38053" marT="19027" marB="19027" anchor="ctr"/>
                </a:tc>
                <a:extLst>
                  <a:ext uri="{0D108BD9-81ED-4DB2-BD59-A6C34878D82A}">
                    <a16:rowId xmlns:a16="http://schemas.microsoft.com/office/drawing/2014/main" val="2604433375"/>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Financial Data Accuracy</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Prone to manual errors</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High accuracy through structured input and automatic checks</a:t>
                      </a:r>
                    </a:p>
                  </a:txBody>
                  <a:tcPr marL="38053" marR="38053" marT="19027" marB="19027" anchor="ctr"/>
                </a:tc>
                <a:extLst>
                  <a:ext uri="{0D108BD9-81ED-4DB2-BD59-A6C34878D82A}">
                    <a16:rowId xmlns:a16="http://schemas.microsoft.com/office/drawing/2014/main" val="131210857"/>
                  </a:ext>
                </a:extLst>
              </a:tr>
              <a:tr h="352169">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Report Preparation Speed</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Slow and time-consuming</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Real-time and fast report generation</a:t>
                      </a:r>
                    </a:p>
                  </a:txBody>
                  <a:tcPr marL="38053" marR="38053" marT="19027" marB="19027" anchor="ctr"/>
                </a:tc>
                <a:extLst>
                  <a:ext uri="{0D108BD9-81ED-4DB2-BD59-A6C34878D82A}">
                    <a16:rowId xmlns:a16="http://schemas.microsoft.com/office/drawing/2014/main" val="4162227707"/>
                  </a:ext>
                </a:extLst>
              </a:tr>
              <a:tr h="477804">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Journal Entries Management</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Manual and fragmented</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Supports multiple types (standard, recurring, reversing, etc.)</a:t>
                      </a:r>
                    </a:p>
                  </a:txBody>
                  <a:tcPr marL="38053" marR="38053" marT="19027" marB="19027" anchor="ctr"/>
                </a:tc>
                <a:extLst>
                  <a:ext uri="{0D108BD9-81ED-4DB2-BD59-A6C34878D82A}">
                    <a16:rowId xmlns:a16="http://schemas.microsoft.com/office/drawing/2014/main" val="1462789178"/>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Approval Procedures</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Unstandardized or nonexistent</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Automated workflow for journal approvals</a:t>
                      </a:r>
                    </a:p>
                  </a:txBody>
                  <a:tcPr marL="38053" marR="38053" marT="19027" marB="19027" anchor="ctr"/>
                </a:tc>
                <a:extLst>
                  <a:ext uri="{0D108BD9-81ED-4DB2-BD59-A6C34878D82A}">
                    <a16:rowId xmlns:a16="http://schemas.microsoft.com/office/drawing/2014/main" val="4186876856"/>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Budgeting</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Basic and not integrated</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Comprehensive budgeting and control within the system</a:t>
                      </a:r>
                    </a:p>
                  </a:txBody>
                  <a:tcPr marL="38053" marR="38053" marT="19027" marB="19027" anchor="ctr"/>
                </a:tc>
                <a:extLst>
                  <a:ext uri="{0D108BD9-81ED-4DB2-BD59-A6C34878D82A}">
                    <a16:rowId xmlns:a16="http://schemas.microsoft.com/office/drawing/2014/main" val="50377530"/>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Process Integration</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Isolated between departments</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Full integration across departments within one system</a:t>
                      </a:r>
                    </a:p>
                  </a:txBody>
                  <a:tcPr marL="38053" marR="38053" marT="19027" marB="19027" anchor="ctr"/>
                </a:tc>
                <a:extLst>
                  <a:ext uri="{0D108BD9-81ED-4DB2-BD59-A6C34878D82A}">
                    <a16:rowId xmlns:a16="http://schemas.microsoft.com/office/drawing/2014/main" val="3512066287"/>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Access Control</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Insecure, data accessible to everyone</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Role-based access (e.g., Accountant, Manager)</a:t>
                      </a:r>
                    </a:p>
                  </a:txBody>
                  <a:tcPr marL="38053" marR="38053" marT="19027" marB="19027" anchor="ctr"/>
                </a:tc>
                <a:extLst>
                  <a:ext uri="{0D108BD9-81ED-4DB2-BD59-A6C34878D82A}">
                    <a16:rowId xmlns:a16="http://schemas.microsoft.com/office/drawing/2014/main" val="4121823945"/>
                  </a:ext>
                </a:extLst>
              </a:tr>
              <a:tr h="315576">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Scalability</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Difficult to keep up with business growth</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Easily scalable with business expansion</a:t>
                      </a:r>
                    </a:p>
                  </a:txBody>
                  <a:tcPr marL="38053" marR="38053" marT="19027" marB="19027" anchor="ctr"/>
                </a:tc>
                <a:extLst>
                  <a:ext uri="{0D108BD9-81ED-4DB2-BD59-A6C34878D82A}">
                    <a16:rowId xmlns:a16="http://schemas.microsoft.com/office/drawing/2014/main" val="4111903972"/>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Operational Costs</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High due to errors and repetitive tasks</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Reduced through process efficiency and automation</a:t>
                      </a:r>
                    </a:p>
                  </a:txBody>
                  <a:tcPr marL="38053" marR="38053" marT="19027" marB="19027" anchor="ctr"/>
                </a:tc>
                <a:extLst>
                  <a:ext uri="{0D108BD9-81ED-4DB2-BD59-A6C34878D82A}">
                    <a16:rowId xmlns:a16="http://schemas.microsoft.com/office/drawing/2014/main" val="2252244787"/>
                  </a:ext>
                </a:extLst>
              </a:tr>
              <a:tr h="428158">
                <a:tc>
                  <a:txBody>
                    <a:bodyPr/>
                    <a:lstStyle/>
                    <a:p>
                      <a:pPr algn="ctr"/>
                      <a:r>
                        <a:rPr lang="en-US" sz="1600" dirty="0">
                          <a:effectLst>
                            <a:outerShdw blurRad="38100" dist="38100" dir="2700000" algn="tl">
                              <a:srgbClr val="000000">
                                <a:alpha val="43137"/>
                              </a:srgbClr>
                            </a:outerShdw>
                          </a:effectLst>
                          <a:latin typeface="ae_Rasheeq" panose="02060803050605020204" pitchFamily="18" charset="-78"/>
                          <a:cs typeface="ae_Rasheeq" panose="02060803050605020204" pitchFamily="18" charset="-78"/>
                        </a:rPr>
                        <a:t>Decision-Making</a:t>
                      </a:r>
                    </a:p>
                  </a:txBody>
                  <a:tcPr marL="38053" marR="38053" marT="19027" marB="19027" anchor="ctr"/>
                </a:tc>
                <a:tc>
                  <a:txBody>
                    <a:bodyPr/>
                    <a:lstStyle/>
                    <a:p>
                      <a:pPr algn="ctr"/>
                      <a:r>
                        <a:rPr lang="en-US" sz="1400">
                          <a:latin typeface="Times New Roman" panose="02020603050405020304" pitchFamily="18" charset="0"/>
                          <a:cs typeface="Times New Roman" panose="02020603050405020304" pitchFamily="18" charset="0"/>
                        </a:rPr>
                        <a:t>Based on outdated or inaccurate data</a:t>
                      </a:r>
                    </a:p>
                  </a:txBody>
                  <a:tcPr marL="38053" marR="38053" marT="19027" marB="19027" anchor="ctr"/>
                </a:tc>
                <a:tc>
                  <a:txBody>
                    <a:bodyPr/>
                    <a:lstStyle/>
                    <a:p>
                      <a:pPr algn="ctr"/>
                      <a:r>
                        <a:rPr lang="en-US" sz="1400" dirty="0">
                          <a:latin typeface="Times New Roman" panose="02020603050405020304" pitchFamily="18" charset="0"/>
                          <a:cs typeface="Times New Roman" panose="02020603050405020304" pitchFamily="18" charset="0"/>
                        </a:rPr>
                        <a:t>Based on real-time reports and accurate data</a:t>
                      </a:r>
                    </a:p>
                  </a:txBody>
                  <a:tcPr marL="38053" marR="38053" marT="19027" marB="19027" anchor="ctr"/>
                </a:tc>
                <a:extLst>
                  <a:ext uri="{0D108BD9-81ED-4DB2-BD59-A6C34878D82A}">
                    <a16:rowId xmlns:a16="http://schemas.microsoft.com/office/drawing/2014/main" val="516109857"/>
                  </a:ext>
                </a:extLst>
              </a:tr>
            </a:tbl>
          </a:graphicData>
        </a:graphic>
      </p:graphicFrame>
    </p:spTree>
    <p:extLst>
      <p:ext uri="{BB962C8B-B14F-4D97-AF65-F5344CB8AC3E}">
        <p14:creationId xmlns:p14="http://schemas.microsoft.com/office/powerpoint/2010/main" val="249263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371" y="1267677"/>
            <a:ext cx="3397442" cy="902084"/>
          </a:xfrm>
        </p:spPr>
        <p:txBody>
          <a:bodyPr>
            <a:normAutofit fontScale="90000"/>
          </a:bodyPr>
          <a:lstStyle/>
          <a:p>
            <a:pPr algn="ctr"/>
            <a:r>
              <a:rPr lang="en-US" b="1" dirty="0" smtClean="0">
                <a:solidFill>
                  <a:schemeClr val="accent2">
                    <a:lumMod val="75000"/>
                  </a:schemeClr>
                </a:solidFill>
                <a:effectLst>
                  <a:outerShdw blurRad="38100" dist="38100" dir="2700000" algn="tl">
                    <a:srgbClr val="000000">
                      <a:alpha val="43137"/>
                    </a:srgbClr>
                  </a:outerShdw>
                </a:effectLst>
                <a:latin typeface="Bell MT" panose="02020503060305020303" pitchFamily="18" charset="0"/>
              </a:rPr>
              <a:t>SETUP</a:t>
            </a:r>
            <a:endParaRPr lang="en-US" b="1" dirty="0">
              <a:solidFill>
                <a:schemeClr val="accent2">
                  <a:lumMod val="75000"/>
                </a:schemeClr>
              </a:solidFill>
              <a:effectLst>
                <a:outerShdw blurRad="38100" dist="38100" dir="2700000" algn="tl">
                  <a:srgbClr val="000000">
                    <a:alpha val="43137"/>
                  </a:srgbClr>
                </a:outerShdw>
              </a:effectLst>
              <a:latin typeface="Bell MT" panose="02020503060305020303" pitchFamily="18" charset="0"/>
            </a:endParaRPr>
          </a:p>
        </p:txBody>
      </p:sp>
      <p:graphicFrame>
        <p:nvGraphicFramePr>
          <p:cNvPr id="4" name="Diagram 3"/>
          <p:cNvGraphicFramePr/>
          <p:nvPr>
            <p:extLst/>
          </p:nvPr>
        </p:nvGraphicFramePr>
        <p:xfrm>
          <a:off x="965262" y="2400670"/>
          <a:ext cx="9123988" cy="1847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262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55162" y="2475674"/>
            <a:ext cx="9144000" cy="950277"/>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1.Creating Calendar</a:t>
            </a:r>
          </a:p>
        </p:txBody>
      </p:sp>
    </p:spTree>
    <p:extLst>
      <p:ext uri="{BB962C8B-B14F-4D97-AF65-F5344CB8AC3E}">
        <p14:creationId xmlns:p14="http://schemas.microsoft.com/office/powerpoint/2010/main" val="2010386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6593" y="1311819"/>
            <a:ext cx="4946171" cy="369332"/>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N: Setup → Financials → Calendars → Types</a:t>
            </a:r>
          </a:p>
        </p:txBody>
      </p:sp>
      <p:sp>
        <p:nvSpPr>
          <p:cNvPr id="4" name="TextBox 3"/>
          <p:cNvSpPr txBox="1"/>
          <p:nvPr/>
        </p:nvSpPr>
        <p:spPr>
          <a:xfrm>
            <a:off x="0" y="626128"/>
            <a:ext cx="4946171" cy="461665"/>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2400" dirty="0">
                <a:solidFill>
                  <a:schemeClr val="accent2">
                    <a:lumMod val="50000"/>
                  </a:schemeClr>
                </a:solidFill>
              </a:rPr>
              <a:t>(</a:t>
            </a:r>
            <a:r>
              <a:rPr lang="en-US" sz="2400" dirty="0" smtClean="0">
                <a:solidFill>
                  <a:schemeClr val="accent2">
                    <a:lumMod val="50000"/>
                  </a:schemeClr>
                </a:solidFill>
              </a:rPr>
              <a:t>a</a:t>
            </a:r>
            <a:r>
              <a:rPr lang="en-US" sz="2400" baseline="30000" dirty="0" smtClean="0">
                <a:solidFill>
                  <a:schemeClr val="accent2">
                    <a:lumMod val="50000"/>
                  </a:schemeClr>
                </a:solidFill>
              </a:rPr>
              <a:t>1</a:t>
            </a:r>
            <a:r>
              <a:rPr lang="en-US" sz="2400" dirty="0">
                <a:solidFill>
                  <a:schemeClr val="accent2">
                    <a:lumMod val="50000"/>
                  </a:schemeClr>
                </a:solidFill>
              </a:rPr>
              <a:t>) Defining New Period Type: </a:t>
            </a:r>
          </a:p>
        </p:txBody>
      </p:sp>
      <p:sp>
        <p:nvSpPr>
          <p:cNvPr id="5" name="Title 1"/>
          <p:cNvSpPr txBox="1">
            <a:spLocks/>
          </p:cNvSpPr>
          <p:nvPr/>
        </p:nvSpPr>
        <p:spPr>
          <a:xfrm>
            <a:off x="3164809" y="103119"/>
            <a:ext cx="5880855" cy="612558"/>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dirty="0" smtClean="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Creating </a:t>
            </a:r>
            <a:r>
              <a:rPr lang="en-US" sz="3200" b="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Calendar</a:t>
            </a:r>
          </a:p>
        </p:txBody>
      </p:sp>
      <p:sp>
        <p:nvSpPr>
          <p:cNvPr id="6" name="TextBox 5"/>
          <p:cNvSpPr txBox="1"/>
          <p:nvPr/>
        </p:nvSpPr>
        <p:spPr>
          <a:xfrm>
            <a:off x="474225" y="3731133"/>
            <a:ext cx="538116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Choose Calendar from the </a:t>
            </a:r>
            <a:r>
              <a:rPr lang="en-US" sz="2000" b="1" u="sng"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Year Type field.</a:t>
            </a:r>
          </a:p>
        </p:txBody>
      </p:sp>
      <p:sp>
        <p:nvSpPr>
          <p:cNvPr id="7" name="TextBox 6"/>
          <p:cNvSpPr txBox="1"/>
          <p:nvPr/>
        </p:nvSpPr>
        <p:spPr>
          <a:xfrm>
            <a:off x="506185" y="2912710"/>
            <a:ext cx="5349208" cy="707886"/>
          </a:xfrm>
          <a:prstGeom prst="rect">
            <a:avLst/>
          </a:prstGeom>
          <a:noFill/>
        </p:spPr>
        <p:txBody>
          <a:bodyPr wrap="square" rtlCol="0">
            <a:spAutoFit/>
          </a:bodyPr>
          <a:lstStyle/>
          <a:p>
            <a:r>
              <a:rPr lang="en-US" sz="2000" b="1" u="sng"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Periods per Year</a:t>
            </a:r>
            <a:r>
              <a:rPr lang="en-US" sz="2000" dirty="0">
                <a:latin typeface="Times New Roman" panose="02020603050405020304" pitchFamily="18" charset="0"/>
                <a:cs typeface="Times New Roman" panose="02020603050405020304" pitchFamily="18" charset="0"/>
              </a:rPr>
              <a:t>, enter the number of periods per year.</a:t>
            </a:r>
          </a:p>
        </p:txBody>
      </p:sp>
      <p:sp>
        <p:nvSpPr>
          <p:cNvPr id="8" name="TextBox 7"/>
          <p:cNvSpPr txBox="1"/>
          <p:nvPr/>
        </p:nvSpPr>
        <p:spPr>
          <a:xfrm>
            <a:off x="522128" y="2087462"/>
            <a:ext cx="538116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Enter a unique name in the Name field to identify the accounting </a:t>
            </a:r>
            <a:r>
              <a:rPr lang="en-US" sz="2000" b="1" u="sng"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period type</a:t>
            </a:r>
            <a:r>
              <a:rPr lang="en-US" sz="2000" dirty="0">
                <a:latin typeface="Times New Roman" panose="02020603050405020304" pitchFamily="18" charset="0"/>
                <a:cs typeface="Times New Roman" panose="02020603050405020304" pitchFamily="18" charset="0"/>
              </a:rPr>
              <a:t>.</a:t>
            </a:r>
          </a:p>
        </p:txBody>
      </p:sp>
      <p:sp>
        <p:nvSpPr>
          <p:cNvPr id="9" name="Oval 8"/>
          <p:cNvSpPr/>
          <p:nvPr/>
        </p:nvSpPr>
        <p:spPr>
          <a:xfrm>
            <a:off x="178768" y="217292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1</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0" name="Oval 9"/>
          <p:cNvSpPr/>
          <p:nvPr/>
        </p:nvSpPr>
        <p:spPr>
          <a:xfrm>
            <a:off x="178768" y="2971046"/>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1" name="Oval 10"/>
          <p:cNvSpPr/>
          <p:nvPr/>
        </p:nvSpPr>
        <p:spPr>
          <a:xfrm>
            <a:off x="178767" y="3769170"/>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pic>
        <p:nvPicPr>
          <p:cNvPr id="20" name="Picture 19"/>
          <p:cNvPicPr>
            <a:picLocks noChangeAspect="1"/>
          </p:cNvPicPr>
          <p:nvPr/>
        </p:nvPicPr>
        <p:blipFill rotWithShape="1">
          <a:blip r:embed="rId2">
            <a:extLst>
              <a:ext uri="{BEBA8EAE-BF5A-486C-A8C5-ECC9F3942E4B}">
                <a14:imgProps xmlns:a14="http://schemas.microsoft.com/office/drawing/2010/main">
                  <a14:imgLayer r:embed="rId3">
                    <a14:imgEffect>
                      <a14:backgroundRemoval t="7946" b="60659" l="0" r="52344"/>
                    </a14:imgEffect>
                  </a14:imgLayer>
                </a14:imgProps>
              </a:ext>
            </a:extLst>
          </a:blip>
          <a:srcRect l="-472" t="8821" r="50774" b="43873"/>
          <a:stretch/>
        </p:blipFill>
        <p:spPr>
          <a:xfrm>
            <a:off x="6105236" y="1306972"/>
            <a:ext cx="6444462" cy="3297167"/>
          </a:xfrm>
          <a:prstGeom prst="rect">
            <a:avLst/>
          </a:prstGeom>
        </p:spPr>
      </p:pic>
      <p:sp>
        <p:nvSpPr>
          <p:cNvPr id="12" name="TextBox 11"/>
          <p:cNvSpPr txBox="1"/>
          <p:nvPr/>
        </p:nvSpPr>
        <p:spPr>
          <a:xfrm>
            <a:off x="565785" y="4604139"/>
            <a:ext cx="5360602" cy="1077218"/>
          </a:xfrm>
          <a:prstGeom prst="rect">
            <a:avLst/>
          </a:prstGeom>
          <a:noFill/>
        </p:spPr>
        <p:txBody>
          <a:bodyPr wrap="square" rtlCol="0">
            <a:spAutoFit/>
          </a:bodyPr>
          <a:lstStyle/>
          <a:p>
            <a:r>
              <a:rPr lang="en-US" sz="16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Note</a:t>
            </a:r>
            <a:r>
              <a:rPr lang="en-US" sz="1600" dirty="0">
                <a:latin typeface="Times New Roman" panose="02020603050405020304" pitchFamily="18" charset="0"/>
                <a:cs typeface="Times New Roman" panose="02020603050405020304" pitchFamily="18" charset="0"/>
              </a:rPr>
              <a:t>: If you're using an adjustment period, it must be taken into account. Add the number of adjustment periods to the total number of periods when defining the period type in the earlier step.</a:t>
            </a:r>
          </a:p>
        </p:txBody>
      </p:sp>
    </p:spTree>
    <p:extLst>
      <p:ext uri="{BB962C8B-B14F-4D97-AF65-F5344CB8AC3E}">
        <p14:creationId xmlns:p14="http://schemas.microsoft.com/office/powerpoint/2010/main" val="2782936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9668" b="71973" l="3750" r="90703">
                        <a14:foregroundMark x1="72813" y1="18359" x2="74453" y2="17871"/>
                      </a14:backgroundRemoval>
                    </a14:imgEffect>
                  </a14:imgLayer>
                </a14:imgProps>
              </a:ext>
            </a:extLst>
          </a:blip>
          <a:srcRect l="16656" t="15986" r="22114" b="60108"/>
          <a:stretch/>
        </p:blipFill>
        <p:spPr>
          <a:xfrm>
            <a:off x="7450442" y="4768190"/>
            <a:ext cx="4741558" cy="1481019"/>
          </a:xfrm>
          <a:prstGeom prst="rect">
            <a:avLst/>
          </a:prstGeom>
        </p:spPr>
      </p:pic>
      <p:sp>
        <p:nvSpPr>
          <p:cNvPr id="7" name="TextBox 6"/>
          <p:cNvSpPr txBox="1"/>
          <p:nvPr/>
        </p:nvSpPr>
        <p:spPr>
          <a:xfrm>
            <a:off x="315055" y="889909"/>
            <a:ext cx="5329382" cy="369332"/>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N: Setup → Financials → Calendars → Accounting</a:t>
            </a:r>
          </a:p>
        </p:txBody>
      </p:sp>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backgroundRemoval t="3711" b="69238" l="0" r="90469">
                        <a14:foregroundMark x1="77500" y1="21777" x2="83984" y2="21582"/>
                        <a14:foregroundMark x1="859" y1="6445" x2="88594" y2="6250"/>
                        <a14:backgroundMark x1="859" y1="6445" x2="89609" y2="6738"/>
                        <a14:backgroundMark x1="14141" y1="5469" x2="26016" y2="4395"/>
                        <a14:backgroundMark x1="22578" y1="7715" x2="34766" y2="3613"/>
                        <a14:backgroundMark x1="32109" y1="7129" x2="45781" y2="4688"/>
                        <a14:backgroundMark x1="42969" y1="6152" x2="62344" y2="4883"/>
                        <a14:backgroundMark x1="58672" y1="6445" x2="71563" y2="6152"/>
                        <a14:backgroundMark x1="68281" y1="6445" x2="89297" y2="5957"/>
                        <a14:backgroundMark x1="61016" y1="4980" x2="45078" y2="6152"/>
                        <a14:backgroundMark x1="56641" y1="5371" x2="57109" y2="6445"/>
                        <a14:backgroundMark x1="58906" y1="5664" x2="58906" y2="5664"/>
                        <a14:backgroundMark x1="59922" y1="5664" x2="59922" y2="5664"/>
                      </a14:backgroundRemoval>
                    </a14:imgEffect>
                  </a14:imgLayer>
                </a14:imgProps>
              </a:ext>
            </a:extLst>
          </a:blip>
          <a:srcRect t="6926" r="14618" b="32116"/>
          <a:stretch/>
        </p:blipFill>
        <p:spPr>
          <a:xfrm>
            <a:off x="5828970" y="490194"/>
            <a:ext cx="6363030" cy="3634272"/>
          </a:xfrm>
          <a:prstGeom prst="rect">
            <a:avLst/>
          </a:prstGeom>
        </p:spPr>
      </p:pic>
      <p:sp>
        <p:nvSpPr>
          <p:cNvPr id="10" name="TextBox 9"/>
          <p:cNvSpPr txBox="1"/>
          <p:nvPr/>
        </p:nvSpPr>
        <p:spPr>
          <a:xfrm>
            <a:off x="0" y="324409"/>
            <a:ext cx="4946171" cy="461665"/>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2400" dirty="0" smtClean="0">
                <a:solidFill>
                  <a:schemeClr val="accent2">
                    <a:lumMod val="50000"/>
                  </a:schemeClr>
                </a:solidFill>
              </a:rPr>
              <a:t>(B</a:t>
            </a:r>
            <a:r>
              <a:rPr lang="en-US" sz="2400" baseline="30000" dirty="0" smtClean="0">
                <a:solidFill>
                  <a:schemeClr val="accent2">
                    <a:lumMod val="50000"/>
                  </a:schemeClr>
                </a:solidFill>
              </a:rPr>
              <a:t>1</a:t>
            </a:r>
            <a:r>
              <a:rPr lang="en-US" sz="2400" dirty="0" smtClean="0">
                <a:solidFill>
                  <a:schemeClr val="accent2">
                    <a:lumMod val="50000"/>
                  </a:schemeClr>
                </a:solidFill>
              </a:rPr>
              <a:t>) </a:t>
            </a:r>
            <a:r>
              <a:rPr lang="en-US" sz="2400" dirty="0">
                <a:solidFill>
                  <a:schemeClr val="accent2">
                    <a:lumMod val="50000"/>
                  </a:schemeClr>
                </a:solidFill>
              </a:rPr>
              <a:t>Creating New Calendar: </a:t>
            </a:r>
          </a:p>
        </p:txBody>
      </p:sp>
      <p:sp>
        <p:nvSpPr>
          <p:cNvPr id="11" name="Oval 10"/>
          <p:cNvSpPr/>
          <p:nvPr/>
        </p:nvSpPr>
        <p:spPr>
          <a:xfrm>
            <a:off x="9716298" y="1499440"/>
            <a:ext cx="275270" cy="26475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4" name="TextBox 3"/>
          <p:cNvSpPr txBox="1"/>
          <p:nvPr/>
        </p:nvSpPr>
        <p:spPr>
          <a:xfrm>
            <a:off x="478567" y="2370400"/>
            <a:ext cx="5360602" cy="1569660"/>
          </a:xfrm>
          <a:prstGeom prst="rect">
            <a:avLst/>
          </a:prstGeom>
          <a:noFill/>
        </p:spPr>
        <p:txBody>
          <a:bodyPr wrap="square" rtlCol="0">
            <a:spAutoFit/>
          </a:bodyPr>
          <a:lstStyle/>
          <a:p>
            <a:r>
              <a:rPr lang="en-US" sz="1600" b="1" i="1" dirty="0" smtClean="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Prefix</a:t>
            </a:r>
            <a:r>
              <a:rPr lang="en-US" sz="1600" dirty="0">
                <a:latin typeface="Times New Roman" panose="02020603050405020304" pitchFamily="18" charset="0"/>
                <a:cs typeface="Times New Roman" panose="02020603050405020304" pitchFamily="18" charset="0"/>
              </a:rPr>
              <a:t>: Enter the period name (e.g., May, June</a:t>
            </a:r>
            <a:r>
              <a:rPr lang="en-US" sz="1600" dirty="0" smtClean="0">
                <a:latin typeface="Times New Roman" panose="02020603050405020304" pitchFamily="18" charset="0"/>
                <a:cs typeface="Times New Roman" panose="02020603050405020304" pitchFamily="18" charset="0"/>
              </a:rPr>
              <a:t>...).</a:t>
            </a:r>
            <a:br>
              <a:rPr lang="en-US" sz="1600" dirty="0" smtClean="0">
                <a:latin typeface="Times New Roman" panose="02020603050405020304" pitchFamily="18" charset="0"/>
                <a:cs typeface="Times New Roman" panose="02020603050405020304" pitchFamily="18" charset="0"/>
              </a:rPr>
            </a:br>
            <a:r>
              <a:rPr lang="en-US" sz="1600" b="1"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a:t>
            </a:r>
            <a:r>
              <a:rPr lang="en-US" sz="1600" dirty="0">
                <a:latin typeface="Times New Roman" panose="02020603050405020304" pitchFamily="18" charset="0"/>
                <a:cs typeface="Times New Roman" panose="02020603050405020304" pitchFamily="18" charset="0"/>
              </a:rPr>
              <a:t> Enter the name of the previously created Period Type.</a:t>
            </a:r>
            <a:br>
              <a:rPr lang="en-US" sz="1600" dirty="0">
                <a:latin typeface="Times New Roman" panose="02020603050405020304" pitchFamily="18" charset="0"/>
                <a:cs typeface="Times New Roman" panose="02020603050405020304" pitchFamily="18" charset="0"/>
              </a:rPr>
            </a:br>
            <a:r>
              <a:rPr lang="en-US" sz="1600" b="1"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Quarter:</a:t>
            </a:r>
            <a:r>
              <a:rPr lang="en-US" sz="1600" dirty="0">
                <a:latin typeface="Times New Roman" panose="02020603050405020304" pitchFamily="18" charset="0"/>
                <a:cs typeface="Times New Roman" panose="02020603050405020304" pitchFamily="18" charset="0"/>
              </a:rPr>
              <a:t> Enter the quarter number to which the period belongs.</a:t>
            </a:r>
            <a:br>
              <a:rPr lang="en-US" sz="1600" dirty="0">
                <a:latin typeface="Times New Roman" panose="02020603050405020304" pitchFamily="18" charset="0"/>
                <a:cs typeface="Times New Roman" panose="02020603050405020304" pitchFamily="18" charset="0"/>
              </a:rPr>
            </a:br>
            <a:r>
              <a:rPr lang="en-US" sz="1600" b="1" i="1" dirty="0" err="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Num</a:t>
            </a:r>
            <a:r>
              <a:rPr lang="en-US" sz="1600" b="1" i="1"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Enter the sequence number of the period, then specify the start date in </a:t>
            </a:r>
            <a:r>
              <a:rPr lang="en-US" sz="1600" b="1" dirty="0">
                <a:latin typeface="Times New Roman" panose="02020603050405020304" pitchFamily="18" charset="0"/>
                <a:cs typeface="Times New Roman" panose="02020603050405020304" pitchFamily="18" charset="0"/>
              </a:rPr>
              <a:t>From</a:t>
            </a:r>
            <a:r>
              <a:rPr lang="en-US" sz="1600" dirty="0">
                <a:latin typeface="Times New Roman" panose="02020603050405020304" pitchFamily="18" charset="0"/>
                <a:cs typeface="Times New Roman" panose="02020603050405020304" pitchFamily="18" charset="0"/>
              </a:rPr>
              <a:t> and the end date in </a:t>
            </a:r>
            <a:r>
              <a:rPr lang="en-US" sz="1600" b="1" dirty="0">
                <a:latin typeface="Times New Roman" panose="02020603050405020304" pitchFamily="18" charset="0"/>
                <a:cs typeface="Times New Roman" panose="02020603050405020304" pitchFamily="18" charset="0"/>
              </a:rPr>
              <a:t>To</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478567" y="1791348"/>
            <a:ext cx="5381168"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Enter </a:t>
            </a:r>
            <a:r>
              <a:rPr lang="en-US" sz="2000" dirty="0">
                <a:latin typeface="Times New Roman" panose="02020603050405020304" pitchFamily="18" charset="0"/>
                <a:cs typeface="Times New Roman" panose="02020603050405020304" pitchFamily="18" charset="0"/>
              </a:rPr>
              <a:t>the desired calendar name.</a:t>
            </a:r>
          </a:p>
        </p:txBody>
      </p:sp>
      <p:sp>
        <p:nvSpPr>
          <p:cNvPr id="14" name="TextBox 13"/>
          <p:cNvSpPr txBox="1"/>
          <p:nvPr/>
        </p:nvSpPr>
        <p:spPr>
          <a:xfrm>
            <a:off x="478567" y="4127628"/>
            <a:ext cx="5398323"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If </a:t>
            </a:r>
            <a:r>
              <a:rPr lang="en-US" sz="1600" dirty="0">
                <a:latin typeface="Times New Roman" panose="02020603050405020304" pitchFamily="18" charset="0"/>
                <a:cs typeface="Times New Roman" panose="02020603050405020304" pitchFamily="18" charset="0"/>
              </a:rPr>
              <a:t>the period is an </a:t>
            </a:r>
            <a:r>
              <a:rPr lang="en-US" sz="1600" b="1" dirty="0">
                <a:latin typeface="Times New Roman" panose="02020603050405020304" pitchFamily="18" charset="0"/>
                <a:cs typeface="Times New Roman" panose="02020603050405020304" pitchFamily="18" charset="0"/>
              </a:rPr>
              <a:t>Adjustment Period</a:t>
            </a:r>
            <a:r>
              <a:rPr lang="en-US" sz="1600" dirty="0">
                <a:latin typeface="Times New Roman" panose="02020603050405020304" pitchFamily="18" charset="0"/>
                <a:cs typeface="Times New Roman" panose="02020603050405020304" pitchFamily="18" charset="0"/>
              </a:rPr>
              <a:t>, check the corresponding </a:t>
            </a:r>
            <a:r>
              <a:rPr lang="en-US" sz="1600" b="1" dirty="0">
                <a:latin typeface="Times New Roman" panose="02020603050405020304" pitchFamily="18" charset="0"/>
                <a:cs typeface="Times New Roman" panose="02020603050405020304" pitchFamily="18" charset="0"/>
              </a:rPr>
              <a:t>Adjusting</a:t>
            </a:r>
            <a:r>
              <a:rPr lang="en-US" sz="1600" dirty="0">
                <a:latin typeface="Times New Roman" panose="02020603050405020304" pitchFamily="18" charset="0"/>
                <a:cs typeface="Times New Roman" panose="02020603050405020304" pitchFamily="18" charset="0"/>
              </a:rPr>
              <a:t> box</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5" name="Rectangle 14"/>
          <p:cNvSpPr/>
          <p:nvPr/>
        </p:nvSpPr>
        <p:spPr>
          <a:xfrm>
            <a:off x="7664130" y="2320408"/>
            <a:ext cx="4379605" cy="289294"/>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Oval 15"/>
          <p:cNvSpPr/>
          <p:nvPr/>
        </p:nvSpPr>
        <p:spPr>
          <a:xfrm>
            <a:off x="7351139" y="2354490"/>
            <a:ext cx="275270" cy="26475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2" name="Oval 11"/>
          <p:cNvSpPr/>
          <p:nvPr/>
        </p:nvSpPr>
        <p:spPr>
          <a:xfrm>
            <a:off x="177420" y="1885282"/>
            <a:ext cx="275270" cy="26475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17" name="Oval 16"/>
          <p:cNvSpPr/>
          <p:nvPr/>
        </p:nvSpPr>
        <p:spPr>
          <a:xfrm>
            <a:off x="177420" y="2464981"/>
            <a:ext cx="275270" cy="26475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9" name="Oval 18"/>
          <p:cNvSpPr/>
          <p:nvPr/>
        </p:nvSpPr>
        <p:spPr>
          <a:xfrm>
            <a:off x="177420" y="4196670"/>
            <a:ext cx="275270" cy="26475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Ara Aqeeq Bold" panose="00000500000000000000" pitchFamily="2" charset="-78"/>
                <a:cs typeface="Ara Aqeeq Bold" panose="00000500000000000000" pitchFamily="2" charset="-78"/>
              </a:rPr>
              <a:t>3</a:t>
            </a:r>
            <a:endParaRPr lang="en-US" dirty="0">
              <a:solidFill>
                <a:schemeClr val="bg1"/>
              </a:solidFill>
              <a:latin typeface="Ara Aqeeq Bold" panose="00000500000000000000" pitchFamily="2" charset="-78"/>
              <a:cs typeface="Ara Aqeeq Bold" panose="00000500000000000000" pitchFamily="2" charset="-78"/>
            </a:endParaRPr>
          </a:p>
        </p:txBody>
      </p:sp>
      <p:sp>
        <p:nvSpPr>
          <p:cNvPr id="20" name="Rectangle 19"/>
          <p:cNvSpPr/>
          <p:nvPr/>
        </p:nvSpPr>
        <p:spPr>
          <a:xfrm>
            <a:off x="7664130" y="3561340"/>
            <a:ext cx="4379605" cy="19769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Oval 20"/>
          <p:cNvSpPr/>
          <p:nvPr/>
        </p:nvSpPr>
        <p:spPr>
          <a:xfrm>
            <a:off x="7351139" y="3561340"/>
            <a:ext cx="275270" cy="26475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1"/>
                </a:solidFill>
                <a:latin typeface="Ara Aqeeq Bold" panose="00000500000000000000" pitchFamily="2" charset="-78"/>
                <a:cs typeface="Ara Aqeeq Bold" panose="00000500000000000000" pitchFamily="2" charset="-78"/>
              </a:rPr>
              <a:t>2</a:t>
            </a:r>
            <a:endParaRPr lang="en-US" dirty="0">
              <a:solidFill>
                <a:schemeClr val="bg1"/>
              </a:solidFill>
              <a:latin typeface="Ara Aqeeq Bold" panose="00000500000000000000" pitchFamily="2" charset="-78"/>
              <a:cs typeface="Ara Aqeeq Bold" panose="00000500000000000000" pitchFamily="2" charset="-78"/>
            </a:endParaRPr>
          </a:p>
        </p:txBody>
      </p:sp>
      <p:sp>
        <p:nvSpPr>
          <p:cNvPr id="18" name="TextBox 17"/>
          <p:cNvSpPr txBox="1"/>
          <p:nvPr/>
        </p:nvSpPr>
        <p:spPr>
          <a:xfrm>
            <a:off x="478567" y="4885120"/>
            <a:ext cx="5398323" cy="338554"/>
          </a:xfrm>
          <a:prstGeom prst="rect">
            <a:avLst/>
          </a:prstGeom>
          <a:noFill/>
        </p:spPr>
        <p:txBody>
          <a:bodyPr wrap="square" rtlCol="0">
            <a:spAutoFit/>
          </a:bodyPr>
          <a:lstStyle/>
          <a:p>
            <a:r>
              <a:rPr lang="en-US" sz="1600" dirty="0"/>
              <a:t>verify a request</a:t>
            </a:r>
            <a:endParaRPr lang="en-US" sz="1600" dirty="0">
              <a:latin typeface="Times New Roman" panose="02020603050405020304" pitchFamily="18" charset="0"/>
              <a:cs typeface="Times New Roman" panose="02020603050405020304" pitchFamily="18" charset="0"/>
            </a:endParaRPr>
          </a:p>
        </p:txBody>
      </p:sp>
      <p:sp>
        <p:nvSpPr>
          <p:cNvPr id="22" name="Oval 21"/>
          <p:cNvSpPr/>
          <p:nvPr/>
        </p:nvSpPr>
        <p:spPr>
          <a:xfrm>
            <a:off x="203297" y="4958924"/>
            <a:ext cx="275270" cy="264750"/>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5</a:t>
            </a:r>
          </a:p>
        </p:txBody>
      </p:sp>
    </p:spTree>
    <p:extLst>
      <p:ext uri="{BB962C8B-B14F-4D97-AF65-F5344CB8AC3E}">
        <p14:creationId xmlns:p14="http://schemas.microsoft.com/office/powerpoint/2010/main" val="24058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4" grpId="0"/>
      <p:bldP spid="13" grpId="0"/>
      <p:bldP spid="14" grpId="0"/>
      <p:bldP spid="15" grpId="0" animBg="1"/>
      <p:bldP spid="16" grpId="0" animBg="1"/>
      <p:bldP spid="12" grpId="0" animBg="1"/>
      <p:bldP spid="17" grpId="0" animBg="1"/>
      <p:bldP spid="19" grpId="0" animBg="1"/>
      <p:bldP spid="20" grpId="0" animBg="1"/>
      <p:bldP spid="21" grpId="0" animBg="1"/>
      <p:bldP spid="18" grpId="0"/>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8995" y="2695383"/>
            <a:ext cx="10056860" cy="800484"/>
          </a:xfrm>
        </p:spPr>
        <p:txBody>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2.Creating Chart of Accounts</a:t>
            </a:r>
          </a:p>
        </p:txBody>
      </p:sp>
    </p:spTree>
    <p:extLst>
      <p:ext uri="{BB962C8B-B14F-4D97-AF65-F5344CB8AC3E}">
        <p14:creationId xmlns:p14="http://schemas.microsoft.com/office/powerpoint/2010/main" val="1514170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2.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E02B18C-DF54-4312-B6E2-057A4481FB53}">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1918</TotalTime>
  <Words>1287</Words>
  <Application>Microsoft Office PowerPoint</Application>
  <PresentationFormat>Widescreen</PresentationFormat>
  <Paragraphs>225</Paragraphs>
  <Slides>33</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ae_Rasheeq</vt:lpstr>
      <vt:lpstr>Ara Aqeeq Bold</vt:lpstr>
      <vt:lpstr>Aref Ruqaa</vt:lpstr>
      <vt:lpstr>Arial</vt:lpstr>
      <vt:lpstr>Bell MT</vt:lpstr>
      <vt:lpstr>Britannic Bold</vt:lpstr>
      <vt:lpstr>Calibri</vt:lpstr>
      <vt:lpstr>Calisto MT</vt:lpstr>
      <vt:lpstr>Tahoma</vt:lpstr>
      <vt:lpstr>Times New Roman</vt:lpstr>
      <vt:lpstr>Trebuchet MS</vt:lpstr>
      <vt:lpstr>Wingdings 3</vt:lpstr>
      <vt:lpstr>Facet</vt:lpstr>
      <vt:lpstr>PowerPoint Presentation</vt:lpstr>
      <vt:lpstr>PowerPoint Presentation</vt:lpstr>
      <vt:lpstr>PowerPoint Presentation</vt:lpstr>
      <vt:lpstr>PowerPoint Presentation</vt:lpstr>
      <vt:lpstr>SETUP</vt:lpstr>
      <vt:lpstr>PowerPoint Presentation</vt:lpstr>
      <vt:lpstr>PowerPoint Presentation</vt:lpstr>
      <vt:lpstr>PowerPoint Presentation</vt:lpstr>
      <vt:lpstr>2.Creating Chart of Accounts</vt:lpstr>
      <vt:lpstr>PowerPoint Presentation</vt:lpstr>
      <vt:lpstr>After clicking the Segments button, the Segments Summary window appears.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Accounting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Ledger Set</vt:lpstr>
      <vt:lpstr>PowerPoint Presentation</vt:lpstr>
      <vt:lpstr>Open Periods</vt:lpstr>
      <vt:lpstr>PowerPoint Presentation</vt:lpstr>
      <vt:lpstr>PowerPoint Presentation</vt:lpstr>
    </vt:vector>
  </TitlesOfParts>
  <Company>CyberSpace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Shehab Omara</dc:creator>
  <cp:lastModifiedBy>Shehab Omara</cp:lastModifiedBy>
  <cp:revision>90</cp:revision>
  <dcterms:created xsi:type="dcterms:W3CDTF">2025-03-22T19:56:29Z</dcterms:created>
  <dcterms:modified xsi:type="dcterms:W3CDTF">2025-04-13T17:10:28Z</dcterms:modified>
</cp:coreProperties>
</file>